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52"/>
  </p:notesMasterIdLst>
  <p:handoutMasterIdLst>
    <p:handoutMasterId r:id="rId53"/>
  </p:handoutMasterIdLst>
  <p:sldIdLst>
    <p:sldId id="256" r:id="rId2"/>
    <p:sldId id="490" r:id="rId3"/>
    <p:sldId id="491" r:id="rId4"/>
    <p:sldId id="515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511" r:id="rId15"/>
    <p:sldId id="516" r:id="rId16"/>
    <p:sldId id="510" r:id="rId17"/>
    <p:sldId id="469" r:id="rId18"/>
    <p:sldId id="531" r:id="rId19"/>
    <p:sldId id="481" r:id="rId20"/>
    <p:sldId id="505" r:id="rId21"/>
    <p:sldId id="386" r:id="rId22"/>
    <p:sldId id="512" r:id="rId23"/>
    <p:sldId id="513" r:id="rId24"/>
    <p:sldId id="506" r:id="rId25"/>
    <p:sldId id="471" r:id="rId26"/>
    <p:sldId id="502" r:id="rId27"/>
    <p:sldId id="524" r:id="rId28"/>
    <p:sldId id="520" r:id="rId29"/>
    <p:sldId id="522" r:id="rId30"/>
    <p:sldId id="519" r:id="rId31"/>
    <p:sldId id="525" r:id="rId32"/>
    <p:sldId id="523" r:id="rId33"/>
    <p:sldId id="732" r:id="rId34"/>
    <p:sldId id="733" r:id="rId35"/>
    <p:sldId id="534" r:id="rId36"/>
    <p:sldId id="532" r:id="rId37"/>
    <p:sldId id="734" r:id="rId38"/>
    <p:sldId id="535" r:id="rId39"/>
    <p:sldId id="527" r:id="rId40"/>
    <p:sldId id="503" r:id="rId41"/>
    <p:sldId id="483" r:id="rId42"/>
    <p:sldId id="476" r:id="rId43"/>
    <p:sldId id="504" r:id="rId44"/>
    <p:sldId id="496" r:id="rId45"/>
    <p:sldId id="517" r:id="rId46"/>
    <p:sldId id="529" r:id="rId47"/>
    <p:sldId id="530" r:id="rId48"/>
    <p:sldId id="497" r:id="rId49"/>
    <p:sldId id="493" r:id="rId50"/>
    <p:sldId id="492" r:id="rId5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FF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99FF"/>
    <a:srgbClr val="0066CC"/>
    <a:srgbClr val="FF9933"/>
    <a:srgbClr val="33CC33"/>
    <a:srgbClr val="9900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3447" autoAdjust="0"/>
  </p:normalViewPr>
  <p:slideViewPr>
    <p:cSldViewPr>
      <p:cViewPr varScale="1">
        <p:scale>
          <a:sx n="60" d="100"/>
          <a:sy n="60" d="100"/>
        </p:scale>
        <p:origin x="1564" y="44"/>
      </p:cViewPr>
      <p:guideLst>
        <p:guide orient="horz" pos="4065"/>
        <p:guide pos="2880"/>
      </p:guideLst>
    </p:cSldViewPr>
  </p:slideViewPr>
  <p:outlineViewPr>
    <p:cViewPr varScale="1">
      <p:scale>
        <a:sx n="170" d="200"/>
        <a:sy n="170" d="200"/>
      </p:scale>
      <p:origin x="0" y="-201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E9B53A4-C2BC-C91C-3946-F7579D556D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30ACB80-314C-4139-450C-BAB75BA5F3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B44731B-3DC2-121B-2E56-F9862EA039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E481BFF4-7443-E37E-6C3A-CBAE649494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3D84D9-0633-4712-936C-D39059EA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B4180D4F-E4B8-70C5-3179-EA665561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F645B9C2-5FCF-DD12-892D-0B01BA5E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F3B6B8E2-5875-C819-9CAB-B080C88F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9FFBDDB7-F831-3D8C-C2B0-F1923BFCF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1pPr>
            <a:lvl2pPr marL="742950" indent="-28575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2pPr>
            <a:lvl3pPr marL="11430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3pPr>
            <a:lvl4pPr marL="16002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4pPr>
            <a:lvl5pPr marL="2057400" indent="-228600"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FF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207B38CA-4931-1ADA-176D-4693A4C6F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71E3D5A-BA0E-5DB2-08E5-A184E5EF26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56CA6765-C5A8-C81D-2431-0D9C25F8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spAutoFit/>
          </a:bodyPr>
          <a:lstStyle>
            <a:lvl1pPr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5BD7368-13DF-42E0-9D1B-E231AACB6DEE}" type="slidenum">
              <a:rPr lang="en-GB" altLang="en-US" sz="1200" smtClean="0">
                <a:latin typeface="Times" panose="02020603050405020304" pitchFamily="18" charset="0"/>
              </a:rPr>
              <a:pPr algn="r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endParaRPr lang="en-GB" altLang="en-US" sz="1200"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4D1B75E-CCF6-7314-EB29-97235A285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E5F04EC-49F8-9A57-4989-160B9EB157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581DF8-F893-673C-4F4D-AB5E74A3F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CFC88E8-6A8F-46DC-F874-BD56DC964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42950"/>
            <a:ext cx="4933950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1951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42950"/>
            <a:ext cx="4933950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28465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F760B1C-E815-2F39-7602-0F96DE341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79ACC8-43A0-5941-9E66-652ECDA19C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32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F760B1C-E815-2F39-7602-0F96DE341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79ACC8-43A0-5941-9E66-652ECDA19C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2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F760B1C-E815-2F39-7602-0F96DE341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79ACC8-43A0-5941-9E66-652ECDA19C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72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F760B1C-E815-2F39-7602-0F96DE341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79ACC8-43A0-5941-9E66-652ECDA19C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500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F760B1C-E815-2F39-7602-0F96DE341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79ACC8-43A0-5941-9E66-652ECDA19C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5C960BA-77F9-36B5-88A4-4CF64DA39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03EC984-C6B7-0610-80D9-1ACE10DA44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00AB94E-4960-DC38-40C9-A87309916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334C7EE-456C-50F2-0AB6-44604AD302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9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8387B07-873A-BEE6-5826-70188B22D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12626F-C02C-C985-C5F6-01746DE7B9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1637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46" tIns="43673" rIns="87346" bIns="43673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5BC7A68-8204-FC29-00C3-461D087E2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7541FF-0B36-8F2F-21E6-22417D83CC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1637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46" tIns="43673" rIns="87346" bIns="43673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38DC52F-6325-485F-7FEC-FA3CA4868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0F1EC6B-02A8-5563-576C-93037C4563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1DD685D-D05D-9135-BEA9-87F70FD1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C4A3DAA-658A-8BE5-EBA1-D69B5112306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4A4CD536-D35C-9E42-4B5F-E25EEAA0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8210ECF-9CE8-AA8B-727F-3136B489597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9BE0903-D6BE-5789-9980-14101BA78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31B60DF-3607-393A-1BDF-990680B7CD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59C21A-77A8-6A31-ECEB-A8B0033CFF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D90857-AF58-93CA-CECA-2CE62BD478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91D2493-4FD2-1F83-F5C5-E1758D1A8A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F6DF0BA-FC71-1986-55FB-083307781F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DA4F145-69D8-1573-D20C-44421EC4CC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9A8B435-5F21-ACAC-D53D-AAD6DDE38C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F1A3C64-3E2F-4113-FC88-E6F19BADC9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1E72080-B546-289F-E398-912C2DC0A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A69EE3C-3B46-94F3-76E2-9E0CAD9A5C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D0F177B-9F9F-66A2-A9A3-1D403FD825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59905AE-6D83-52C0-2E98-343F4EDF3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2B32CBB-B9EC-4FE4-4B8D-0B6D94CE12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E6E0973-D838-A182-EBF9-3C9167FF5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8D78A20-C3E7-CFBE-FDCF-52221D4194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1ABFD4A-95A5-7C68-81E1-703F0A402F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E7EF871-F89C-51EC-0210-45AE009424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84C439E-61EF-38D9-FBFD-BB4D0EA972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372A27A-4B76-BBA6-4BA5-B6FB5CEB41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3FAD6DA-4A3A-D556-F6D1-D40CB6D502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01D6081-41DB-0F61-F764-EAA4AFEF7A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27F3121-4237-B000-180D-817C4E09B9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ED1BC72-1639-6020-AED5-D0D93BFA56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F66774AA-5092-02F6-C2F4-1382CB8A4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C6451EF-A688-3762-9F90-6A5E182E9D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FAA41D8-8B15-6AAB-0086-73208C0D1C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AE6DDCBE-71A1-35A6-5C74-B5D980D771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7044024-8FD7-0F45-7A55-60233D1EC3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CCB88F61-8D23-0489-8DCC-D87F7DEABD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C72C6C87-1D8D-420E-09CB-0205DDA2C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4150" name="Freeform 31">
                  <a:extLst>
                    <a:ext uri="{FF2B5EF4-FFF2-40B4-BE49-F238E27FC236}">
                      <a16:creationId xmlns:a16="http://schemas.microsoft.com/office/drawing/2014/main" id="{3BEC8B76-463F-B54F-0F1F-AADFC89F1B3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1" name="Freeform 32">
                  <a:extLst>
                    <a:ext uri="{FF2B5EF4-FFF2-40B4-BE49-F238E27FC236}">
                      <a16:creationId xmlns:a16="http://schemas.microsoft.com/office/drawing/2014/main" id="{6F88FD98-ED3B-D398-4AA6-C37CF2183C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2" name="Freeform 33">
                  <a:extLst>
                    <a:ext uri="{FF2B5EF4-FFF2-40B4-BE49-F238E27FC236}">
                      <a16:creationId xmlns:a16="http://schemas.microsoft.com/office/drawing/2014/main" id="{7A446539-6518-C91F-272B-A85094BF70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3" name="Freeform 34">
                  <a:extLst>
                    <a:ext uri="{FF2B5EF4-FFF2-40B4-BE49-F238E27FC236}">
                      <a16:creationId xmlns:a16="http://schemas.microsoft.com/office/drawing/2014/main" id="{03B2999C-7405-4A2B-9E6E-5F2B9846F4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4" name="Freeform 35">
                  <a:extLst>
                    <a:ext uri="{FF2B5EF4-FFF2-40B4-BE49-F238E27FC236}">
                      <a16:creationId xmlns:a16="http://schemas.microsoft.com/office/drawing/2014/main" id="{965BC83D-89D8-7076-3ABA-3A87BDD642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5" name="Freeform 36">
                  <a:extLst>
                    <a:ext uri="{FF2B5EF4-FFF2-40B4-BE49-F238E27FC236}">
                      <a16:creationId xmlns:a16="http://schemas.microsoft.com/office/drawing/2014/main" id="{8628A302-E8F8-44D3-C34E-280BA3B4A0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6" name="Freeform 37">
                  <a:extLst>
                    <a:ext uri="{FF2B5EF4-FFF2-40B4-BE49-F238E27FC236}">
                      <a16:creationId xmlns:a16="http://schemas.microsoft.com/office/drawing/2014/main" id="{C3C187C0-8AD1-4EDB-C6AD-B1E73AA4CE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7" name="Freeform 38">
                  <a:extLst>
                    <a:ext uri="{FF2B5EF4-FFF2-40B4-BE49-F238E27FC236}">
                      <a16:creationId xmlns:a16="http://schemas.microsoft.com/office/drawing/2014/main" id="{B125E281-688B-E11A-F4C2-B256BCFCFE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8" name="Freeform 39">
                  <a:extLst>
                    <a:ext uri="{FF2B5EF4-FFF2-40B4-BE49-F238E27FC236}">
                      <a16:creationId xmlns:a16="http://schemas.microsoft.com/office/drawing/2014/main" id="{EEED17D6-3CD6-D70F-3DAA-73363E21D6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59" name="Freeform 40">
                  <a:extLst>
                    <a:ext uri="{FF2B5EF4-FFF2-40B4-BE49-F238E27FC236}">
                      <a16:creationId xmlns:a16="http://schemas.microsoft.com/office/drawing/2014/main" id="{6ABA416E-B587-646E-94D6-B834ABC83B5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60" name="Freeform 41">
                  <a:extLst>
                    <a:ext uri="{FF2B5EF4-FFF2-40B4-BE49-F238E27FC236}">
                      <a16:creationId xmlns:a16="http://schemas.microsoft.com/office/drawing/2014/main" id="{059D4C7E-5791-7FE1-CF0A-1F386BEC141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61" name="Freeform 42">
                  <a:extLst>
                    <a:ext uri="{FF2B5EF4-FFF2-40B4-BE49-F238E27FC236}">
                      <a16:creationId xmlns:a16="http://schemas.microsoft.com/office/drawing/2014/main" id="{AE43A80B-8D9B-B271-838A-8F4C33AF5B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62" name="Freeform 43">
                  <a:extLst>
                    <a:ext uri="{FF2B5EF4-FFF2-40B4-BE49-F238E27FC236}">
                      <a16:creationId xmlns:a16="http://schemas.microsoft.com/office/drawing/2014/main" id="{BBBE8595-36C8-1E7B-BFFA-B54DDD2047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63" name="Freeform 44">
                  <a:extLst>
                    <a:ext uri="{FF2B5EF4-FFF2-40B4-BE49-F238E27FC236}">
                      <a16:creationId xmlns:a16="http://schemas.microsoft.com/office/drawing/2014/main" id="{CA793E0C-0EB4-A170-0BFC-BA74E25D9E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64" name="Freeform 45">
                  <a:extLst>
                    <a:ext uri="{FF2B5EF4-FFF2-40B4-BE49-F238E27FC236}">
                      <a16:creationId xmlns:a16="http://schemas.microsoft.com/office/drawing/2014/main" id="{EE06D849-3F21-EE0A-625B-8FC9C2797B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2718C6C4-F4A3-54FE-4F29-0D56067AD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44148" name="Freeform 47">
                  <a:extLst>
                    <a:ext uri="{FF2B5EF4-FFF2-40B4-BE49-F238E27FC236}">
                      <a16:creationId xmlns:a16="http://schemas.microsoft.com/office/drawing/2014/main" id="{CE7E7503-6BE5-E481-FC7C-0BA716449B1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49" name="Freeform 48">
                  <a:extLst>
                    <a:ext uri="{FF2B5EF4-FFF2-40B4-BE49-F238E27FC236}">
                      <a16:creationId xmlns:a16="http://schemas.microsoft.com/office/drawing/2014/main" id="{21C2A5F4-0479-3A9E-0CD6-91CEB624FC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4128" name="Group 49">
                <a:extLst>
                  <a:ext uri="{FF2B5EF4-FFF2-40B4-BE49-F238E27FC236}">
                    <a16:creationId xmlns:a16="http://schemas.microsoft.com/office/drawing/2014/main" id="{24024644-D491-5B0B-904E-FB19EAEA8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4139" name="Freeform 50">
                  <a:extLst>
                    <a:ext uri="{FF2B5EF4-FFF2-40B4-BE49-F238E27FC236}">
                      <a16:creationId xmlns:a16="http://schemas.microsoft.com/office/drawing/2014/main" id="{F25E98C5-39C8-F015-A437-C4BAF9D11D2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0" name="Freeform 51">
                  <a:extLst>
                    <a:ext uri="{FF2B5EF4-FFF2-40B4-BE49-F238E27FC236}">
                      <a16:creationId xmlns:a16="http://schemas.microsoft.com/office/drawing/2014/main" id="{09D5DE81-1229-A630-B316-4F1467ABE0C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1" name="Freeform 52">
                  <a:extLst>
                    <a:ext uri="{FF2B5EF4-FFF2-40B4-BE49-F238E27FC236}">
                      <a16:creationId xmlns:a16="http://schemas.microsoft.com/office/drawing/2014/main" id="{D8167600-7F6B-2810-003C-573B8E1CD78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2" name="Freeform 53">
                  <a:extLst>
                    <a:ext uri="{FF2B5EF4-FFF2-40B4-BE49-F238E27FC236}">
                      <a16:creationId xmlns:a16="http://schemas.microsoft.com/office/drawing/2014/main" id="{53460719-1A29-4CB0-B3D4-0374ACEFAA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3" name="Freeform 54">
                  <a:extLst>
                    <a:ext uri="{FF2B5EF4-FFF2-40B4-BE49-F238E27FC236}">
                      <a16:creationId xmlns:a16="http://schemas.microsoft.com/office/drawing/2014/main" id="{1316F2FF-FE98-C65D-61C3-7E9C69B8B6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4" name="Freeform 55">
                  <a:extLst>
                    <a:ext uri="{FF2B5EF4-FFF2-40B4-BE49-F238E27FC236}">
                      <a16:creationId xmlns:a16="http://schemas.microsoft.com/office/drawing/2014/main" id="{A91C9219-987D-FB26-23C0-FC9CA8135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5" name="Freeform 56">
                  <a:extLst>
                    <a:ext uri="{FF2B5EF4-FFF2-40B4-BE49-F238E27FC236}">
                      <a16:creationId xmlns:a16="http://schemas.microsoft.com/office/drawing/2014/main" id="{D5A8C9AD-713F-AA33-1871-242B604D46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6" name="Freeform 57">
                  <a:extLst>
                    <a:ext uri="{FF2B5EF4-FFF2-40B4-BE49-F238E27FC236}">
                      <a16:creationId xmlns:a16="http://schemas.microsoft.com/office/drawing/2014/main" id="{86F8181C-C852-B57D-0029-128CB219DBD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4147" name="Freeform 58">
                  <a:extLst>
                    <a:ext uri="{FF2B5EF4-FFF2-40B4-BE49-F238E27FC236}">
                      <a16:creationId xmlns:a16="http://schemas.microsoft.com/office/drawing/2014/main" id="{0B16A2B9-7400-BA94-ED67-DA4B015525C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</p:grpSp>
          <p:sp>
            <p:nvSpPr>
              <p:cNvPr id="344129" name="Freeform 59">
                <a:extLst>
                  <a:ext uri="{FF2B5EF4-FFF2-40B4-BE49-F238E27FC236}">
                    <a16:creationId xmlns:a16="http://schemas.microsoft.com/office/drawing/2014/main" id="{98D3F750-1028-E76A-62E3-12469FCD29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4130" name="Freeform 60">
                <a:extLst>
                  <a:ext uri="{FF2B5EF4-FFF2-40B4-BE49-F238E27FC236}">
                    <a16:creationId xmlns:a16="http://schemas.microsoft.com/office/drawing/2014/main" id="{8BA76AF1-4810-A96E-E221-154864D4EF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3" name="Freeform 61">
                <a:extLst>
                  <a:ext uri="{FF2B5EF4-FFF2-40B4-BE49-F238E27FC236}">
                    <a16:creationId xmlns:a16="http://schemas.microsoft.com/office/drawing/2014/main" id="{84320C99-F828-C112-B605-5F132388C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4" name="Freeform 62">
                <a:extLst>
                  <a:ext uri="{FF2B5EF4-FFF2-40B4-BE49-F238E27FC236}">
                    <a16:creationId xmlns:a16="http://schemas.microsoft.com/office/drawing/2014/main" id="{B4389EBD-7C61-5710-2B75-8A7E64697D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5" name="Freeform 63">
                <a:extLst>
                  <a:ext uri="{FF2B5EF4-FFF2-40B4-BE49-F238E27FC236}">
                    <a16:creationId xmlns:a16="http://schemas.microsoft.com/office/drawing/2014/main" id="{E8454F0C-D5EB-BD4A-D1DC-71DB21DBB3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4136" name="Freeform 64">
                <a:extLst>
                  <a:ext uri="{FF2B5EF4-FFF2-40B4-BE49-F238E27FC236}">
                    <a16:creationId xmlns:a16="http://schemas.microsoft.com/office/drawing/2014/main" id="{26FDF4A6-09AF-9CB1-2C27-BE8A28200B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7" name="Freeform 65">
                <a:extLst>
                  <a:ext uri="{FF2B5EF4-FFF2-40B4-BE49-F238E27FC236}">
                    <a16:creationId xmlns:a16="http://schemas.microsoft.com/office/drawing/2014/main" id="{D48C1920-88C0-49D3-6D06-9AC83E648E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8" name="Freeform 66">
                <a:extLst>
                  <a:ext uri="{FF2B5EF4-FFF2-40B4-BE49-F238E27FC236}">
                    <a16:creationId xmlns:a16="http://schemas.microsoft.com/office/drawing/2014/main" id="{A9B2C072-284D-9E57-39A2-79C2D18C1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41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44165" name="Rectangle 69">
            <a:extLst>
              <a:ext uri="{FF2B5EF4-FFF2-40B4-BE49-F238E27FC236}">
                <a16:creationId xmlns:a16="http://schemas.microsoft.com/office/drawing/2014/main" id="{74B6B085-2B6A-8963-C6B5-9E804D682A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6" name="Rectangle 70">
            <a:extLst>
              <a:ext uri="{FF2B5EF4-FFF2-40B4-BE49-F238E27FC236}">
                <a16:creationId xmlns:a16="http://schemas.microsoft.com/office/drawing/2014/main" id="{3DCE7396-053A-E67F-3028-448F76FE4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7" name="Rectangle 71">
            <a:extLst>
              <a:ext uri="{FF2B5EF4-FFF2-40B4-BE49-F238E27FC236}">
                <a16:creationId xmlns:a16="http://schemas.microsoft.com/office/drawing/2014/main" id="{74407E9C-A829-08C0-A876-F29C46649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B9C5-16B2-41A7-8D53-162A307FE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2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27AB9FCF-B0E0-F7D1-ACA5-88478D2B6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D218507-DA54-CC82-7BB4-979A403B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D60A03F-61E5-69EF-6A17-A80B1483F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5440-88B5-461E-A03B-58CCA2D1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8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079E6EF5-A6E8-78AD-E296-3A658227D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621ED32-BE64-01D8-E84E-C45AC320D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0DA32AF-9923-0266-86F1-4164E5F6B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C3AE-F52F-4221-9989-0FF9F217C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2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04E2FDEF-A303-FD17-3DE2-7325C39AF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37BCAC5-60A5-8626-6EFA-2D8784EC6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5FF29447-CD10-9226-5C06-03B1632A9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271C-0EAA-4757-9D9D-F80D968C3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CA4586D-49B4-22F4-54BC-A6C0CBB5A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0EEFBC6-7CE2-3F71-CD00-93EBE3D2E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631F6A5-35A6-A931-1776-908BD3A8A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18DC-11FB-4E92-BD01-37239F1A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64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3D595694-6FE6-95D9-83E6-C620D9E7A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8E65DCA-4D14-6AD6-F240-5E19F7D44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A84EBD5-C6AB-C13C-8526-7F87FF651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6065-C382-4D8E-A5A1-D9D8E9F9E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8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924B0D5-B13D-1DCB-313A-42DBC5458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F3A25E3-B3D7-A667-D62B-341C05C27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C74D8112-0E85-27BA-EEB3-3FE7DE3A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66B-0F9D-45F4-81E6-937DFD61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21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D5149DDB-EB47-97B5-B44A-918C082FB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DB1768A-0D9C-9EE2-2350-2DA02ACDB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7EA6D3E5-AA73-894A-2E3F-4154F5DCD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578B-544C-49DD-87E1-157D8F68D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2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DD11A3D9-70C9-8A37-D829-8857DDCDA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8C28C37-3187-0ED7-E50C-E2E1F1881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2662AB3-8260-FA09-697E-BC2E7FE12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B8A2-28BB-4B76-B0B6-B91D7259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3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16B4C240-6FAD-27A8-9A3C-82DCEC0A3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05A716E-6759-494C-AE6B-F368FD084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5A92336-1C83-D53D-4BE2-1A3408CC7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5F0C-5004-4D2B-9E3A-DEFBA6215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70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45C8BE7-3EBC-B861-556E-A348431D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971F192-0DD3-7034-9C50-42AEA46F3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42385619-25E9-E72D-C914-1F753EC75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F026-FF3A-4A9F-BF36-7C43E3102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44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234205B-30DC-9CB9-45C5-08249AF3C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7C27373-A681-E004-80BC-C6E1BD866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D64282BB-2029-E463-DE05-91F2F99C0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D13C-FC43-4C25-868D-34F825F3B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4C6B00D-563B-E6BC-3C4A-38A7DDB0F2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43043" name="Freeform 3">
              <a:extLst>
                <a:ext uri="{FF2B5EF4-FFF2-40B4-BE49-F238E27FC236}">
                  <a16:creationId xmlns:a16="http://schemas.microsoft.com/office/drawing/2014/main" id="{C7E62376-CE74-19A2-D9B6-4B8977DC32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63479C7A-5ECB-D045-3CE3-228F26685B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43045" name="Freeform 5">
                <a:extLst>
                  <a:ext uri="{FF2B5EF4-FFF2-40B4-BE49-F238E27FC236}">
                    <a16:creationId xmlns:a16="http://schemas.microsoft.com/office/drawing/2014/main" id="{5135AA5D-D07F-8B22-74B8-5339CF215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46" name="Freeform 6">
                <a:extLst>
                  <a:ext uri="{FF2B5EF4-FFF2-40B4-BE49-F238E27FC236}">
                    <a16:creationId xmlns:a16="http://schemas.microsoft.com/office/drawing/2014/main" id="{84B17379-D005-E9FD-8769-4F520B03D4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47" name="Freeform 7">
                <a:extLst>
                  <a:ext uri="{FF2B5EF4-FFF2-40B4-BE49-F238E27FC236}">
                    <a16:creationId xmlns:a16="http://schemas.microsoft.com/office/drawing/2014/main" id="{D5552F2A-6766-861A-825E-F1DF410960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48" name="Freeform 8">
                <a:extLst>
                  <a:ext uri="{FF2B5EF4-FFF2-40B4-BE49-F238E27FC236}">
                    <a16:creationId xmlns:a16="http://schemas.microsoft.com/office/drawing/2014/main" id="{2D3F716A-2E6E-8F68-DB52-3FF7AF4ED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49" name="Freeform 9">
                <a:extLst>
                  <a:ext uri="{FF2B5EF4-FFF2-40B4-BE49-F238E27FC236}">
                    <a16:creationId xmlns:a16="http://schemas.microsoft.com/office/drawing/2014/main" id="{66989502-7FA6-8F44-725B-E65FF7DF15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0" name="Freeform 10">
                <a:extLst>
                  <a:ext uri="{FF2B5EF4-FFF2-40B4-BE49-F238E27FC236}">
                    <a16:creationId xmlns:a16="http://schemas.microsoft.com/office/drawing/2014/main" id="{DDEFF20F-9F5C-A90D-9E64-DDE85FC59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1" name="Freeform 11">
                <a:extLst>
                  <a:ext uri="{FF2B5EF4-FFF2-40B4-BE49-F238E27FC236}">
                    <a16:creationId xmlns:a16="http://schemas.microsoft.com/office/drawing/2014/main" id="{F8217630-6ED0-160D-C1E7-16A5CB2FB5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2" name="Freeform 12">
                <a:extLst>
                  <a:ext uri="{FF2B5EF4-FFF2-40B4-BE49-F238E27FC236}">
                    <a16:creationId xmlns:a16="http://schemas.microsoft.com/office/drawing/2014/main" id="{DE2807BD-C64B-6361-C0A6-2017057C49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3" name="Freeform 13">
                <a:extLst>
                  <a:ext uri="{FF2B5EF4-FFF2-40B4-BE49-F238E27FC236}">
                    <a16:creationId xmlns:a16="http://schemas.microsoft.com/office/drawing/2014/main" id="{FC160269-5260-DD80-9157-89DF48FA59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4" name="Freeform 14">
                <a:extLst>
                  <a:ext uri="{FF2B5EF4-FFF2-40B4-BE49-F238E27FC236}">
                    <a16:creationId xmlns:a16="http://schemas.microsoft.com/office/drawing/2014/main" id="{80588B67-A712-8E55-35DE-BEC2C3F04F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5" name="Freeform 15">
                <a:extLst>
                  <a:ext uri="{FF2B5EF4-FFF2-40B4-BE49-F238E27FC236}">
                    <a16:creationId xmlns:a16="http://schemas.microsoft.com/office/drawing/2014/main" id="{1301664A-8C28-4642-C88D-57B78BB9C9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6" name="Freeform 16">
                <a:extLst>
                  <a:ext uri="{FF2B5EF4-FFF2-40B4-BE49-F238E27FC236}">
                    <a16:creationId xmlns:a16="http://schemas.microsoft.com/office/drawing/2014/main" id="{C46A0178-51AD-0A35-987B-169D88A52E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7" name="Freeform 17">
                <a:extLst>
                  <a:ext uri="{FF2B5EF4-FFF2-40B4-BE49-F238E27FC236}">
                    <a16:creationId xmlns:a16="http://schemas.microsoft.com/office/drawing/2014/main" id="{6674EFB3-36F3-F98C-FD1A-DB73CEA354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8" name="Freeform 18">
                <a:extLst>
                  <a:ext uri="{FF2B5EF4-FFF2-40B4-BE49-F238E27FC236}">
                    <a16:creationId xmlns:a16="http://schemas.microsoft.com/office/drawing/2014/main" id="{58A64504-2427-AF22-6EB4-15D0582923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59" name="Freeform 19">
                <a:extLst>
                  <a:ext uri="{FF2B5EF4-FFF2-40B4-BE49-F238E27FC236}">
                    <a16:creationId xmlns:a16="http://schemas.microsoft.com/office/drawing/2014/main" id="{6C042BB4-C34B-28A9-ADEF-837100F5AA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0" name="Freeform 20">
                <a:extLst>
                  <a:ext uri="{FF2B5EF4-FFF2-40B4-BE49-F238E27FC236}">
                    <a16:creationId xmlns:a16="http://schemas.microsoft.com/office/drawing/2014/main" id="{73A5A9E7-8D72-1857-9ECA-BA770EE53A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1" name="Freeform 21">
                <a:extLst>
                  <a:ext uri="{FF2B5EF4-FFF2-40B4-BE49-F238E27FC236}">
                    <a16:creationId xmlns:a16="http://schemas.microsoft.com/office/drawing/2014/main" id="{7A28E97B-170B-EBFB-6D62-0A36F8F231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2" name="Freeform 22">
                <a:extLst>
                  <a:ext uri="{FF2B5EF4-FFF2-40B4-BE49-F238E27FC236}">
                    <a16:creationId xmlns:a16="http://schemas.microsoft.com/office/drawing/2014/main" id="{A705D3A4-B572-1B3C-E20A-F99C638055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3" name="Freeform 23">
                <a:extLst>
                  <a:ext uri="{FF2B5EF4-FFF2-40B4-BE49-F238E27FC236}">
                    <a16:creationId xmlns:a16="http://schemas.microsoft.com/office/drawing/2014/main" id="{52FD195F-473B-0E67-EC88-5DC550C3CB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4" name="Freeform 24">
                <a:extLst>
                  <a:ext uri="{FF2B5EF4-FFF2-40B4-BE49-F238E27FC236}">
                    <a16:creationId xmlns:a16="http://schemas.microsoft.com/office/drawing/2014/main" id="{E39762C2-F945-BE5B-B43F-E31DE89133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5" name="Freeform 25">
                <a:extLst>
                  <a:ext uri="{FF2B5EF4-FFF2-40B4-BE49-F238E27FC236}">
                    <a16:creationId xmlns:a16="http://schemas.microsoft.com/office/drawing/2014/main" id="{4ED7B13A-6889-6714-842B-D69CD2EDC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6" name="Freeform 26">
                <a:extLst>
                  <a:ext uri="{FF2B5EF4-FFF2-40B4-BE49-F238E27FC236}">
                    <a16:creationId xmlns:a16="http://schemas.microsoft.com/office/drawing/2014/main" id="{F73EB136-1EED-519C-7FBD-746A276F7A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7" name="Freeform 27">
                <a:extLst>
                  <a:ext uri="{FF2B5EF4-FFF2-40B4-BE49-F238E27FC236}">
                    <a16:creationId xmlns:a16="http://schemas.microsoft.com/office/drawing/2014/main" id="{D2AF7F00-D3F4-6D31-BA52-1A4E725EEF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8" name="Freeform 28">
                <a:extLst>
                  <a:ext uri="{FF2B5EF4-FFF2-40B4-BE49-F238E27FC236}">
                    <a16:creationId xmlns:a16="http://schemas.microsoft.com/office/drawing/2014/main" id="{2528B11E-10A9-15CA-009C-7261A5847F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43069" name="Freeform 29">
                <a:extLst>
                  <a:ext uri="{FF2B5EF4-FFF2-40B4-BE49-F238E27FC236}">
                    <a16:creationId xmlns:a16="http://schemas.microsoft.com/office/drawing/2014/main" id="{03BB844C-FF28-5AC4-2702-E93039AA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75A35095-C4CC-3142-7D17-7589896639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3071" name="Freeform 31">
                  <a:extLst>
                    <a:ext uri="{FF2B5EF4-FFF2-40B4-BE49-F238E27FC236}">
                      <a16:creationId xmlns:a16="http://schemas.microsoft.com/office/drawing/2014/main" id="{51EC19E8-0A1E-80E4-5B52-0C96E45D74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2" name="Freeform 32">
                  <a:extLst>
                    <a:ext uri="{FF2B5EF4-FFF2-40B4-BE49-F238E27FC236}">
                      <a16:creationId xmlns:a16="http://schemas.microsoft.com/office/drawing/2014/main" id="{65C22C64-6B28-0196-FB0E-E097E96A1A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3" name="Freeform 33">
                  <a:extLst>
                    <a:ext uri="{FF2B5EF4-FFF2-40B4-BE49-F238E27FC236}">
                      <a16:creationId xmlns:a16="http://schemas.microsoft.com/office/drawing/2014/main" id="{3DBC8AEA-6592-BC04-6E17-7BFE3C4D804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4" name="Freeform 34">
                  <a:extLst>
                    <a:ext uri="{FF2B5EF4-FFF2-40B4-BE49-F238E27FC236}">
                      <a16:creationId xmlns:a16="http://schemas.microsoft.com/office/drawing/2014/main" id="{AB22D1AA-B2C8-7868-F893-540E35A134D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5" name="Freeform 35">
                  <a:extLst>
                    <a:ext uri="{FF2B5EF4-FFF2-40B4-BE49-F238E27FC236}">
                      <a16:creationId xmlns:a16="http://schemas.microsoft.com/office/drawing/2014/main" id="{CA4135D9-007D-E6C9-D71D-FEE010D0770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6" name="Freeform 36">
                  <a:extLst>
                    <a:ext uri="{FF2B5EF4-FFF2-40B4-BE49-F238E27FC236}">
                      <a16:creationId xmlns:a16="http://schemas.microsoft.com/office/drawing/2014/main" id="{664E5A4A-1079-5B9B-6D82-B9598CDCEC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7" name="Freeform 37">
                  <a:extLst>
                    <a:ext uri="{FF2B5EF4-FFF2-40B4-BE49-F238E27FC236}">
                      <a16:creationId xmlns:a16="http://schemas.microsoft.com/office/drawing/2014/main" id="{AA3A8094-3580-ED29-0F55-9F536A9F58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8" name="Freeform 38">
                  <a:extLst>
                    <a:ext uri="{FF2B5EF4-FFF2-40B4-BE49-F238E27FC236}">
                      <a16:creationId xmlns:a16="http://schemas.microsoft.com/office/drawing/2014/main" id="{E3F0EBFC-ADF1-B6CC-7923-38D71F1B56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79" name="Freeform 39">
                  <a:extLst>
                    <a:ext uri="{FF2B5EF4-FFF2-40B4-BE49-F238E27FC236}">
                      <a16:creationId xmlns:a16="http://schemas.microsoft.com/office/drawing/2014/main" id="{3E459A9D-706A-0244-B800-B8BD2D35F32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80" name="Freeform 40">
                  <a:extLst>
                    <a:ext uri="{FF2B5EF4-FFF2-40B4-BE49-F238E27FC236}">
                      <a16:creationId xmlns:a16="http://schemas.microsoft.com/office/drawing/2014/main" id="{6D12B2CE-64DB-B809-C3E1-D9B27E5247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81" name="Freeform 41">
                  <a:extLst>
                    <a:ext uri="{FF2B5EF4-FFF2-40B4-BE49-F238E27FC236}">
                      <a16:creationId xmlns:a16="http://schemas.microsoft.com/office/drawing/2014/main" id="{3A05F151-E9DA-FAD7-F65D-32E593D9F3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82" name="Freeform 42">
                  <a:extLst>
                    <a:ext uri="{FF2B5EF4-FFF2-40B4-BE49-F238E27FC236}">
                      <a16:creationId xmlns:a16="http://schemas.microsoft.com/office/drawing/2014/main" id="{9F314723-9946-D036-9650-A4B4DA0799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83" name="Freeform 43">
                  <a:extLst>
                    <a:ext uri="{FF2B5EF4-FFF2-40B4-BE49-F238E27FC236}">
                      <a16:creationId xmlns:a16="http://schemas.microsoft.com/office/drawing/2014/main" id="{4C3FE55F-D932-08BD-4E97-29B771EC74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84" name="Freeform 44">
                  <a:extLst>
                    <a:ext uri="{FF2B5EF4-FFF2-40B4-BE49-F238E27FC236}">
                      <a16:creationId xmlns:a16="http://schemas.microsoft.com/office/drawing/2014/main" id="{1A021CAB-0473-00B0-1E35-3C4A0549666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85" name="Freeform 45">
                  <a:extLst>
                    <a:ext uri="{FF2B5EF4-FFF2-40B4-BE49-F238E27FC236}">
                      <a16:creationId xmlns:a16="http://schemas.microsoft.com/office/drawing/2014/main" id="{98D09AED-CD8B-EF34-F8B4-3BFD900EA2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7B3AEFCD-33B1-48D2-24A9-DED277363B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7A768D7F-49EC-9DF6-A702-0EC75FE9D0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0FC0B9BC-F770-83A6-2BB8-0C03090F19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F0C886E1-F19C-02DB-9067-DE33C24F267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3090" name="Freeform 50">
                  <a:extLst>
                    <a:ext uri="{FF2B5EF4-FFF2-40B4-BE49-F238E27FC236}">
                      <a16:creationId xmlns:a16="http://schemas.microsoft.com/office/drawing/2014/main" id="{93A334FC-05F2-CCB8-5A9A-6EF4CA1298A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1" name="Freeform 51">
                  <a:extLst>
                    <a:ext uri="{FF2B5EF4-FFF2-40B4-BE49-F238E27FC236}">
                      <a16:creationId xmlns:a16="http://schemas.microsoft.com/office/drawing/2014/main" id="{443260AD-6164-F6BD-3165-578484BB89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2" name="Freeform 52">
                  <a:extLst>
                    <a:ext uri="{FF2B5EF4-FFF2-40B4-BE49-F238E27FC236}">
                      <a16:creationId xmlns:a16="http://schemas.microsoft.com/office/drawing/2014/main" id="{0C885627-C962-D895-BB34-DEE8EDF1B39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3" name="Freeform 53">
                  <a:extLst>
                    <a:ext uri="{FF2B5EF4-FFF2-40B4-BE49-F238E27FC236}">
                      <a16:creationId xmlns:a16="http://schemas.microsoft.com/office/drawing/2014/main" id="{0AA93A0B-53A0-A95C-4B37-6CB11E8C01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4" name="Freeform 54">
                  <a:extLst>
                    <a:ext uri="{FF2B5EF4-FFF2-40B4-BE49-F238E27FC236}">
                      <a16:creationId xmlns:a16="http://schemas.microsoft.com/office/drawing/2014/main" id="{CDF01E0C-216A-FD0C-CE19-400E3F67AB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5" name="Freeform 55">
                  <a:extLst>
                    <a:ext uri="{FF2B5EF4-FFF2-40B4-BE49-F238E27FC236}">
                      <a16:creationId xmlns:a16="http://schemas.microsoft.com/office/drawing/2014/main" id="{79E25065-76A3-12A9-B8A4-BC5B6A79C1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6" name="Freeform 56">
                  <a:extLst>
                    <a:ext uri="{FF2B5EF4-FFF2-40B4-BE49-F238E27FC236}">
                      <a16:creationId xmlns:a16="http://schemas.microsoft.com/office/drawing/2014/main" id="{E26A2C81-6FCE-73E6-F2D4-79673210E9A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7" name="Freeform 57">
                  <a:extLst>
                    <a:ext uri="{FF2B5EF4-FFF2-40B4-BE49-F238E27FC236}">
                      <a16:creationId xmlns:a16="http://schemas.microsoft.com/office/drawing/2014/main" id="{C31CA801-BD58-F1CA-45F5-F81E35B05A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343098" name="Freeform 58">
                  <a:extLst>
                    <a:ext uri="{FF2B5EF4-FFF2-40B4-BE49-F238E27FC236}">
                      <a16:creationId xmlns:a16="http://schemas.microsoft.com/office/drawing/2014/main" id="{03CCA7CA-E2A6-BB78-8816-67B11015F2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/>
                </a:p>
              </p:txBody>
            </p:sp>
          </p:grpSp>
          <p:sp>
            <p:nvSpPr>
              <p:cNvPr id="343099" name="Freeform 59">
                <a:extLst>
                  <a:ext uri="{FF2B5EF4-FFF2-40B4-BE49-F238E27FC236}">
                    <a16:creationId xmlns:a16="http://schemas.microsoft.com/office/drawing/2014/main" id="{7D689E67-F245-71E0-E343-44C70D671F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64FE2CBF-0FF6-F4B3-635E-1B0EE64C6D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05578396-C492-14EE-8FCB-04635148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35B3EA73-B998-FF44-A21F-0072C2AB0B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03" name="Freeform 63">
                <a:extLst>
                  <a:ext uri="{FF2B5EF4-FFF2-40B4-BE49-F238E27FC236}">
                    <a16:creationId xmlns:a16="http://schemas.microsoft.com/office/drawing/2014/main" id="{73AA5A68-220C-F579-3964-171045C4CE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EF0A01D9-A271-D9EA-E192-810685D367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3572FD1E-68F0-FBD8-BEC8-965597B89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5445A7C4-98A2-6155-26B1-C1E8097ACA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3107" name="Rectangle 67">
            <a:extLst>
              <a:ext uri="{FF2B5EF4-FFF2-40B4-BE49-F238E27FC236}">
                <a16:creationId xmlns:a16="http://schemas.microsoft.com/office/drawing/2014/main" id="{6DFCF06B-1938-D303-D797-01A29419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3108" name="Rectangle 68">
            <a:extLst>
              <a:ext uri="{FF2B5EF4-FFF2-40B4-BE49-F238E27FC236}">
                <a16:creationId xmlns:a16="http://schemas.microsoft.com/office/drawing/2014/main" id="{8769BE7D-EC0A-FD20-65FF-B4B83AC1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09" name="Rectangle 69">
            <a:extLst>
              <a:ext uri="{FF2B5EF4-FFF2-40B4-BE49-F238E27FC236}">
                <a16:creationId xmlns:a16="http://schemas.microsoft.com/office/drawing/2014/main" id="{72C0FEC4-D146-45AC-82C4-5E3966645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10" name="Rectangle 70">
            <a:extLst>
              <a:ext uri="{FF2B5EF4-FFF2-40B4-BE49-F238E27FC236}">
                <a16:creationId xmlns:a16="http://schemas.microsoft.com/office/drawing/2014/main" id="{AB9A4873-1B11-D2A5-C8A6-096F159BC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D0A5317-3965-4562-946A-02187CE44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43111" name="Rectangle 71">
            <a:extLst>
              <a:ext uri="{FF2B5EF4-FFF2-40B4-BE49-F238E27FC236}">
                <a16:creationId xmlns:a16="http://schemas.microsoft.com/office/drawing/2014/main" id="{CF480D99-5111-71BE-571F-0A655A025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Image:Quantized.signal.sv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022F363-5C29-73D1-ED89-2DC1BC4C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735388"/>
            <a:ext cx="72723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en-US" altLang="en-US" sz="2200" b="1"/>
              <a:t>Pasi Fränti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9</a:t>
            </a:r>
            <a:r>
              <a:rPr lang="en-US" altLang="en-US" sz="1800" baseline="30000"/>
              <a:t>th</a:t>
            </a:r>
            <a:r>
              <a:rPr lang="en-US" altLang="en-US" sz="1800"/>
              <a:t> January, 2024</a:t>
            </a:r>
            <a:endParaRPr lang="en-US" altLang="en-US" sz="2200"/>
          </a:p>
        </p:txBody>
      </p:sp>
      <p:sp>
        <p:nvSpPr>
          <p:cNvPr id="5123" name="Rectangle 11">
            <a:extLst>
              <a:ext uri="{FF2B5EF4-FFF2-40B4-BE49-F238E27FC236}">
                <a16:creationId xmlns:a16="http://schemas.microsoft.com/office/drawing/2014/main" id="{6A866EF1-0B03-8DED-18CB-31FC5DE6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64087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429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StarSymbol" charset="2"/>
              <a:buNone/>
            </a:pPr>
            <a:r>
              <a:rPr lang="en-GB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Part 1: Introduction</a:t>
            </a:r>
          </a:p>
        </p:txBody>
      </p:sp>
      <p:sp>
        <p:nvSpPr>
          <p:cNvPr id="5124" name="Rectangle 14">
            <a:extLst>
              <a:ext uri="{FF2B5EF4-FFF2-40B4-BE49-F238E27FC236}">
                <a16:creationId xmlns:a16="http://schemas.microsoft.com/office/drawing/2014/main" id="{6AC44795-828B-1653-8D46-ED23BA16E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7993063" cy="20510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6000" b="1" dirty="0">
                <a:effectLst/>
              </a:rPr>
              <a:t>Clustering methods</a:t>
            </a:r>
          </a:p>
        </p:txBody>
      </p:sp>
      <p:pic>
        <p:nvPicPr>
          <p:cNvPr id="5125" name="Picture 2" descr="A black background with words&#10;&#10;Description automatically generated with medium confidence">
            <a:extLst>
              <a:ext uri="{FF2B5EF4-FFF2-40B4-BE49-F238E27FC236}">
                <a16:creationId xmlns:a16="http://schemas.microsoft.com/office/drawing/2014/main" id="{DF60A26A-3C2E-547E-5F87-97F9243A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59372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>
            <a:extLst>
              <a:ext uri="{FF2B5EF4-FFF2-40B4-BE49-F238E27FC236}">
                <a16:creationId xmlns:a16="http://schemas.microsoft.com/office/drawing/2014/main" id="{FCA27C0E-13EF-9A32-E728-93981B80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60" y="5373488"/>
            <a:ext cx="1370654" cy="12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E720D29A-B96D-1597-11FB-D1FCA70F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20150" cy="731837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b="1"/>
              <a:t>Color quantization of images</a:t>
            </a:r>
            <a:endParaRPr lang="en-US" altLang="en-US" sz="300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48F90D8-0BEB-AF65-61ED-8A06F52492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1824037" cy="273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C900DC04-8815-E3C3-628F-7BC9D0801B1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5" y="1682750"/>
            <a:ext cx="4465638" cy="438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C028C6F5-19C9-76B6-D323-9A08E58A7F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213100"/>
            <a:ext cx="3271837" cy="32448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E49CA9B7-F2E5-3524-3007-463EF649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26841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Color image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AFD9F908-972C-41D0-E0FF-551FEF76F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3575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55539A98-47A9-8A26-6172-993C780E1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2926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7A6BF744-1AD4-4B62-02C2-6CF499EFA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26841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RGB samples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875202D8-F3A1-8078-1555-407579E37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70827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Clustering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997E8C1-D166-50D2-607C-A73634794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Users on map</a:t>
            </a:r>
            <a:endParaRPr lang="en-US" altLang="en-US" sz="3000">
              <a:effectLst/>
            </a:endParaRPr>
          </a:p>
        </p:txBody>
      </p:sp>
      <p:pic>
        <p:nvPicPr>
          <p:cNvPr id="17411" name="Picture 13">
            <a:extLst>
              <a:ext uri="{FF2B5EF4-FFF2-40B4-BE49-F238E27FC236}">
                <a16:creationId xmlns:a16="http://schemas.microsoft.com/office/drawing/2014/main" id="{5F84C994-C099-0067-F5C6-6F3CA2FDD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3913" y="1557338"/>
            <a:ext cx="5070475" cy="4913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>
            <a:extLst>
              <a:ext uri="{FF2B5EF4-FFF2-40B4-BE49-F238E27FC236}">
                <a16:creationId xmlns:a16="http://schemas.microsoft.com/office/drawing/2014/main" id="{E73D1C2E-6A80-E4F6-E032-310A140D0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57338"/>
            <a:ext cx="5059363" cy="494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14">
            <a:extLst>
              <a:ext uri="{FF2B5EF4-FFF2-40B4-BE49-F238E27FC236}">
                <a16:creationId xmlns:a16="http://schemas.microsoft.com/office/drawing/2014/main" id="{3B28FB61-2D66-A6C5-6330-F8924FEA6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3050"/>
            <a:ext cx="8226425" cy="77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Clustering the users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0FAD2251-C2B1-3D0A-8119-80CF90E207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6769100" cy="535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17">
            <a:extLst>
              <a:ext uri="{FF2B5EF4-FFF2-40B4-BE49-F238E27FC236}">
                <a16:creationId xmlns:a16="http://schemas.microsoft.com/office/drawing/2014/main" id="{1037C852-4637-30B0-0B69-96800A27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b="1">
                <a:effectLst/>
              </a:rPr>
              <a:t>Clustering of photos in two ways</a:t>
            </a:r>
          </a:p>
        </p:txBody>
      </p:sp>
      <p:sp>
        <p:nvSpPr>
          <p:cNvPr id="19460" name="Oval 29">
            <a:extLst>
              <a:ext uri="{FF2B5EF4-FFF2-40B4-BE49-F238E27FC236}">
                <a16:creationId xmlns:a16="http://schemas.microsoft.com/office/drawing/2014/main" id="{5CE7B48E-0C10-B63D-8E9E-98463B89C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27413"/>
            <a:ext cx="3635375" cy="2665412"/>
          </a:xfrm>
          <a:prstGeom prst="ellipse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ro-RO" altLang="en-US" sz="3400"/>
          </a:p>
        </p:txBody>
      </p:sp>
      <p:sp>
        <p:nvSpPr>
          <p:cNvPr id="19461" name="Line 22">
            <a:extLst>
              <a:ext uri="{FF2B5EF4-FFF2-40B4-BE49-F238E27FC236}">
                <a16:creationId xmlns:a16="http://schemas.microsoft.com/office/drawing/2014/main" id="{7176617B-F814-0163-ADC6-38BA2EBDD7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5445125"/>
            <a:ext cx="695325" cy="4318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62" name="Text Box 23">
            <a:extLst>
              <a:ext uri="{FF2B5EF4-FFF2-40B4-BE49-F238E27FC236}">
                <a16:creationId xmlns:a16="http://schemas.microsoft.com/office/drawing/2014/main" id="{9E6B120D-0005-749F-E307-76482949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5729288"/>
            <a:ext cx="4176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990000"/>
                </a:solidFill>
                <a:latin typeface="Times" panose="02020603050405020304" pitchFamily="18" charset="0"/>
              </a:rPr>
              <a:t>Clustering of photos</a:t>
            </a:r>
          </a:p>
        </p:txBody>
      </p:sp>
      <p:sp>
        <p:nvSpPr>
          <p:cNvPr id="19463" name="Oval 29">
            <a:extLst>
              <a:ext uri="{FF2B5EF4-FFF2-40B4-BE49-F238E27FC236}">
                <a16:creationId xmlns:a16="http://schemas.microsoft.com/office/drawing/2014/main" id="{7A4C697C-B7D3-83EC-DB62-906DFED9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575"/>
            <a:ext cx="7596188" cy="1225550"/>
          </a:xfrm>
          <a:prstGeom prst="ellipse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ro-RO" altLang="en-US" sz="3400"/>
          </a:p>
        </p:txBody>
      </p:sp>
      <p:sp>
        <p:nvSpPr>
          <p:cNvPr id="19464" name="Line 25">
            <a:extLst>
              <a:ext uri="{FF2B5EF4-FFF2-40B4-BE49-F238E27FC236}">
                <a16:creationId xmlns:a16="http://schemas.microsoft.com/office/drawing/2014/main" id="{F9C2BDBC-B15B-CBEF-92C8-E3697429DF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5850" y="3286125"/>
            <a:ext cx="792163" cy="1728788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465" name="Text Box 26">
            <a:extLst>
              <a:ext uri="{FF2B5EF4-FFF2-40B4-BE49-F238E27FC236}">
                <a16:creationId xmlns:a16="http://schemas.microsoft.com/office/drawing/2014/main" id="{E51E617C-112A-707E-6FF9-9C616E04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38713"/>
            <a:ext cx="4357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990000"/>
                </a:solidFill>
                <a:latin typeface="Times" panose="02020603050405020304" pitchFamily="18" charset="0"/>
              </a:rPr>
              <a:t>Clustering timeline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3DEBB90-0989-3670-962E-B1962B91E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3388"/>
            <a:ext cx="5616575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9E331390-F962-46AD-5302-05FADBB5E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8226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</a:rPr>
              <a:t>Photo clusters on map</a:t>
            </a:r>
          </a:p>
        </p:txBody>
      </p:sp>
      <p:sp>
        <p:nvSpPr>
          <p:cNvPr id="20484" name="Text Box 18">
            <a:extLst>
              <a:ext uri="{FF2B5EF4-FFF2-40B4-BE49-F238E27FC236}">
                <a16:creationId xmlns:a16="http://schemas.microsoft.com/office/drawing/2014/main" id="{A2AC7891-33AC-635E-3E63-7D37A328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235075"/>
            <a:ext cx="1489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User and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date</a:t>
            </a:r>
          </a:p>
        </p:txBody>
      </p:sp>
      <p:sp>
        <p:nvSpPr>
          <p:cNvPr id="20485" name="Line 11">
            <a:extLst>
              <a:ext uri="{FF2B5EF4-FFF2-40B4-BE49-F238E27FC236}">
                <a16:creationId xmlns:a16="http://schemas.microsoft.com/office/drawing/2014/main" id="{85986F5A-0711-B35B-0767-4349F495AB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2700" y="4295775"/>
            <a:ext cx="504825" cy="4683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26293366-6775-AF0C-A8A8-D99494C3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619625"/>
            <a:ext cx="395287" cy="36036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20487" name="Text Box 18">
            <a:extLst>
              <a:ext uri="{FF2B5EF4-FFF2-40B4-BE49-F238E27FC236}">
                <a16:creationId xmlns:a16="http://schemas.microsoft.com/office/drawing/2014/main" id="{6456D610-65FA-16BC-FC18-79B45117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4008438"/>
            <a:ext cx="15700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Number 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of photos</a:t>
            </a:r>
          </a:p>
        </p:txBody>
      </p:sp>
      <p:sp>
        <p:nvSpPr>
          <p:cNvPr id="20488" name="Text Box 18">
            <a:extLst>
              <a:ext uri="{FF2B5EF4-FFF2-40B4-BE49-F238E27FC236}">
                <a16:creationId xmlns:a16="http://schemas.microsoft.com/office/drawing/2014/main" id="{533A1CE4-E836-3375-7404-8F2C71C7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4584700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Clusters</a:t>
            </a:r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17B7459C-6508-68EC-B332-CBC50A56DF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4872038"/>
            <a:ext cx="649287" cy="107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0490" name="Line 11">
            <a:extLst>
              <a:ext uri="{FF2B5EF4-FFF2-40B4-BE49-F238E27FC236}">
                <a16:creationId xmlns:a16="http://schemas.microsoft.com/office/drawing/2014/main" id="{E5929EF6-2689-CA8D-2438-E9A3C3E35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4979988"/>
            <a:ext cx="936625" cy="612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B7385E0D-5643-8191-6F0A-8B8C9E675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4332288"/>
            <a:ext cx="828675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0492" name="Line 11">
            <a:extLst>
              <a:ext uri="{FF2B5EF4-FFF2-40B4-BE49-F238E27FC236}">
                <a16:creationId xmlns:a16="http://schemas.microsoft.com/office/drawing/2014/main" id="{888D4462-8A2B-E7D4-FD4C-405EAE51B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703388"/>
            <a:ext cx="4333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0493" name="Line 11">
            <a:extLst>
              <a:ext uri="{FF2B5EF4-FFF2-40B4-BE49-F238E27FC236}">
                <a16:creationId xmlns:a16="http://schemas.microsoft.com/office/drawing/2014/main" id="{464A170D-F49A-BCC4-FE5A-2618EE37E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9588" y="1485900"/>
            <a:ext cx="252412" cy="2905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0494" name="Text Box 18">
            <a:extLst>
              <a:ext uri="{FF2B5EF4-FFF2-40B4-BE49-F238E27FC236}">
                <a16:creationId xmlns:a16="http://schemas.microsoft.com/office/drawing/2014/main" id="{968BB08C-4EC0-5C96-6A99-1A466218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1176338"/>
            <a:ext cx="4751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Last known location of the user</a:t>
            </a:r>
          </a:p>
        </p:txBody>
      </p:sp>
      <p:sp>
        <p:nvSpPr>
          <p:cNvPr id="20495" name="Line 11">
            <a:extLst>
              <a:ext uri="{FF2B5EF4-FFF2-40B4-BE49-F238E27FC236}">
                <a16:creationId xmlns:a16="http://schemas.microsoft.com/office/drawing/2014/main" id="{030D154D-2DE7-8F38-D7BE-94838C8905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59563" y="2532063"/>
            <a:ext cx="252412" cy="20875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8D332B1-ADAF-0919-98AA-B596AA5B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440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FBC0349D-22B0-09EA-447B-431A4EB6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/>
          <a:stretch>
            <a:fillRect/>
          </a:stretch>
        </p:blipFill>
        <p:spPr bwMode="auto">
          <a:xfrm>
            <a:off x="107950" y="1196975"/>
            <a:ext cx="89439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Line 11">
            <a:extLst>
              <a:ext uri="{FF2B5EF4-FFF2-40B4-BE49-F238E27FC236}">
                <a16:creationId xmlns:a16="http://schemas.microsoft.com/office/drawing/2014/main" id="{B94486D3-B642-4E66-9BA9-CEF26E552E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32025" y="2384425"/>
            <a:ext cx="468313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3556" name="Line 11">
            <a:extLst>
              <a:ext uri="{FF2B5EF4-FFF2-40B4-BE49-F238E27FC236}">
                <a16:creationId xmlns:a16="http://schemas.microsoft.com/office/drawing/2014/main" id="{AF310703-6014-52EB-F24D-F1E02876C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5" y="2420938"/>
            <a:ext cx="792163" cy="7556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3557" name="Line 11">
            <a:extLst>
              <a:ext uri="{FF2B5EF4-FFF2-40B4-BE49-F238E27FC236}">
                <a16:creationId xmlns:a16="http://schemas.microsoft.com/office/drawing/2014/main" id="{A95E5AF9-FB23-E03E-C09B-5B506FCE93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2349500"/>
            <a:ext cx="179388" cy="7921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3558" name="Text Box 18">
            <a:extLst>
              <a:ext uri="{FF2B5EF4-FFF2-40B4-BE49-F238E27FC236}">
                <a16:creationId xmlns:a16="http://schemas.microsoft.com/office/drawing/2014/main" id="{A31985F7-FC3B-ABF4-66CB-A63BAC21A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213100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Clusters</a:t>
            </a:r>
          </a:p>
        </p:txBody>
      </p:sp>
      <p:sp>
        <p:nvSpPr>
          <p:cNvPr id="23559" name="Oval 8">
            <a:extLst>
              <a:ext uri="{FF2B5EF4-FFF2-40B4-BE49-F238E27FC236}">
                <a16:creationId xmlns:a16="http://schemas.microsoft.com/office/drawing/2014/main" id="{5226182B-EA81-68B3-3FFA-06737208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341438"/>
            <a:ext cx="395287" cy="360362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23560" name="Text Box 18">
            <a:extLst>
              <a:ext uri="{FF2B5EF4-FFF2-40B4-BE49-F238E27FC236}">
                <a16:creationId xmlns:a16="http://schemas.microsoft.com/office/drawing/2014/main" id="{B86F0131-B068-7048-BBDC-0386B4EB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2897188"/>
            <a:ext cx="15700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Number 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of photos</a:t>
            </a:r>
          </a:p>
        </p:txBody>
      </p:sp>
      <p:sp>
        <p:nvSpPr>
          <p:cNvPr id="23561" name="Line 11">
            <a:extLst>
              <a:ext uri="{FF2B5EF4-FFF2-40B4-BE49-F238E27FC236}">
                <a16:creationId xmlns:a16="http://schemas.microsoft.com/office/drawing/2014/main" id="{B89FE6A1-1363-E33F-6964-25E9A6A55E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2588" y="1773238"/>
            <a:ext cx="287337" cy="1079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23562" name="Text Box 11">
            <a:extLst>
              <a:ext uri="{FF2B5EF4-FFF2-40B4-BE49-F238E27FC236}">
                <a16:creationId xmlns:a16="http://schemas.microsoft.com/office/drawing/2014/main" id="{808A852D-5246-EBC6-9FE7-F9D63F5A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113213"/>
            <a:ext cx="204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Functions:</a:t>
            </a:r>
          </a:p>
        </p:txBody>
      </p:sp>
      <p:pic>
        <p:nvPicPr>
          <p:cNvPr id="23563" name="Picture 12">
            <a:extLst>
              <a:ext uri="{FF2B5EF4-FFF2-40B4-BE49-F238E27FC236}">
                <a16:creationId xmlns:a16="http://schemas.microsoft.com/office/drawing/2014/main" id="{3341E61D-22CF-3A3B-8492-B6EB0D78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797425"/>
            <a:ext cx="1066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3">
            <a:extLst>
              <a:ext uri="{FF2B5EF4-FFF2-40B4-BE49-F238E27FC236}">
                <a16:creationId xmlns:a16="http://schemas.microsoft.com/office/drawing/2014/main" id="{5775D27C-5359-8BEF-3B39-9D6FA30E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05488"/>
            <a:ext cx="6508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5" name="Text Box 14">
            <a:extLst>
              <a:ext uri="{FF2B5EF4-FFF2-40B4-BE49-F238E27FC236}">
                <a16:creationId xmlns:a16="http://schemas.microsoft.com/office/drawing/2014/main" id="{89957352-11EF-A809-8E34-33E1442D2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121275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Open cluster</a:t>
            </a:r>
          </a:p>
        </p:txBody>
      </p:sp>
      <p:sp>
        <p:nvSpPr>
          <p:cNvPr id="23566" name="Text Box 15">
            <a:extLst>
              <a:ext uri="{FF2B5EF4-FFF2-40B4-BE49-F238E27FC236}">
                <a16:creationId xmlns:a16="http://schemas.microsoft.com/office/drawing/2014/main" id="{806B005C-DA2B-2394-DD55-E64F34113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5888038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Start slideshow</a:t>
            </a:r>
          </a:p>
        </p:txBody>
      </p:sp>
      <p:sp>
        <p:nvSpPr>
          <p:cNvPr id="23567" name="Rectangle 16">
            <a:extLst>
              <a:ext uri="{FF2B5EF4-FFF2-40B4-BE49-F238E27FC236}">
                <a16:creationId xmlns:a16="http://schemas.microsoft.com/office/drawing/2014/main" id="{D6E2DF2D-9B8C-B15E-EFDB-30D220E6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88913"/>
            <a:ext cx="82264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</a:rPr>
              <a:t>Clusters in the timeline 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C2EE4E14-84C7-46E7-0C7E-307899059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53975"/>
            <a:ext cx="8226425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effectLst/>
              </a:rPr>
              <a:t>Clustering GPS tracks</a:t>
            </a:r>
            <a:br>
              <a:rPr lang="en-US" altLang="en-US" sz="4000">
                <a:effectLst/>
              </a:rPr>
            </a:br>
            <a:r>
              <a:rPr lang="en-US" altLang="en-US" sz="3000">
                <a:effectLst/>
              </a:rPr>
              <a:t>Mobile users, taxi routes, fleet management</a:t>
            </a:r>
          </a:p>
        </p:txBody>
      </p:sp>
      <p:pic>
        <p:nvPicPr>
          <p:cNvPr id="25603" name="Picture 14">
            <a:extLst>
              <a:ext uri="{FF2B5EF4-FFF2-40B4-BE49-F238E27FC236}">
                <a16:creationId xmlns:a16="http://schemas.microsoft.com/office/drawing/2014/main" id="{2271EF21-79AD-3E9A-A68A-9430AD6D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235075"/>
            <a:ext cx="77089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F8F6863-F003-D38F-AE15-141FC1227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260350"/>
            <a:ext cx="7485063" cy="66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195"/>
                  </a:schemeClr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b="1">
                <a:effectLst/>
              </a:rPr>
              <a:t>Optimizing cellular network</a:t>
            </a:r>
            <a:endParaRPr lang="en-US" altLang="en-US">
              <a:effectLst/>
            </a:endParaRPr>
          </a:p>
        </p:txBody>
      </p:sp>
      <p:grpSp>
        <p:nvGrpSpPr>
          <p:cNvPr id="26627" name="Group 12">
            <a:extLst>
              <a:ext uri="{FF2B5EF4-FFF2-40B4-BE49-F238E27FC236}">
                <a16:creationId xmlns:a16="http://schemas.microsoft.com/office/drawing/2014/main" id="{75A8E051-E50F-02B9-7EE6-3E771C78342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341438"/>
            <a:ext cx="4248150" cy="3889375"/>
            <a:chOff x="1474" y="663"/>
            <a:chExt cx="2996" cy="2812"/>
          </a:xfrm>
        </p:grpSpPr>
        <p:pic>
          <p:nvPicPr>
            <p:cNvPr id="26629" name="Picture 4">
              <a:extLst>
                <a:ext uri="{FF2B5EF4-FFF2-40B4-BE49-F238E27FC236}">
                  <a16:creationId xmlns:a16="http://schemas.microsoft.com/office/drawing/2014/main" id="{EF566162-6E84-5626-5746-BB3075A16A4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8" r="13997" b="25883"/>
            <a:stretch>
              <a:fillRect/>
            </a:stretch>
          </p:blipFill>
          <p:spPr bwMode="auto">
            <a:xfrm>
              <a:off x="1474" y="709"/>
              <a:ext cx="2996" cy="244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0" name="Oval 5">
              <a:extLst>
                <a:ext uri="{FF2B5EF4-FFF2-40B4-BE49-F238E27FC236}">
                  <a16:creationId xmlns:a16="http://schemas.microsoft.com/office/drawing/2014/main" id="{B196D2DD-2343-67F5-66B9-AAB0C3744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026"/>
              <a:ext cx="1587" cy="158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6631" name="Oval 7">
              <a:extLst>
                <a:ext uri="{FF2B5EF4-FFF2-40B4-BE49-F238E27FC236}">
                  <a16:creationId xmlns:a16="http://schemas.microsoft.com/office/drawing/2014/main" id="{E03AC3FA-429C-DD15-F0EE-F901251B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663"/>
              <a:ext cx="1587" cy="158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6632" name="Oval 8">
              <a:extLst>
                <a:ext uri="{FF2B5EF4-FFF2-40B4-BE49-F238E27FC236}">
                  <a16:creationId xmlns:a16="http://schemas.microsoft.com/office/drawing/2014/main" id="{62752456-E502-4283-6C61-58630EA3D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888"/>
              <a:ext cx="1587" cy="158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08F9896B-42E8-D615-A25D-40DA10863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117"/>
              <a:ext cx="680" cy="680"/>
            </a:xfrm>
            <a:prstGeom prst="ellipse">
              <a:avLst/>
            </a:prstGeom>
            <a:solidFill>
              <a:srgbClr val="808080">
                <a:alpha val="59999"/>
              </a:srgb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6634" name="Oval 10">
              <a:extLst>
                <a:ext uri="{FF2B5EF4-FFF2-40B4-BE49-F238E27FC236}">
                  <a16:creationId xmlns:a16="http://schemas.microsoft.com/office/drawing/2014/main" id="{A8B2A0C0-69E8-51BB-D527-795162350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07"/>
              <a:ext cx="680" cy="680"/>
            </a:xfrm>
            <a:prstGeom prst="ellipse">
              <a:avLst/>
            </a:prstGeom>
            <a:solidFill>
              <a:srgbClr val="808080">
                <a:alpha val="59999"/>
              </a:srgb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6635" name="Oval 6">
              <a:extLst>
                <a:ext uri="{FF2B5EF4-FFF2-40B4-BE49-F238E27FC236}">
                  <a16:creationId xmlns:a16="http://schemas.microsoft.com/office/drawing/2014/main" id="{AA77469E-3660-B809-33FB-7363DB85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387"/>
              <a:ext cx="680" cy="680"/>
            </a:xfrm>
            <a:prstGeom prst="ellipse">
              <a:avLst/>
            </a:prstGeom>
            <a:solidFill>
              <a:srgbClr val="808080">
                <a:alpha val="59999"/>
              </a:srgb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6636" name="Oval 11">
              <a:extLst>
                <a:ext uri="{FF2B5EF4-FFF2-40B4-BE49-F238E27FC236}">
                  <a16:creationId xmlns:a16="http://schemas.microsoft.com/office/drawing/2014/main" id="{3AE9C820-7AFF-54D4-C697-2205954E1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480"/>
              <a:ext cx="273" cy="272"/>
            </a:xfrm>
            <a:prstGeom prst="ellipse">
              <a:avLst/>
            </a:prstGeom>
            <a:solidFill>
              <a:srgbClr val="808080">
                <a:alpha val="89803"/>
              </a:srgbClr>
            </a:solidFill>
            <a:ln w="9525" cap="rnd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26628" name="Rectangle 5">
            <a:extLst>
              <a:ext uri="{FF2B5EF4-FFF2-40B4-BE49-F238E27FC236}">
                <a16:creationId xmlns:a16="http://schemas.microsoft.com/office/drawing/2014/main" id="{0BF327F3-07A3-9DB9-5E50-9F9DDE47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40036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449263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Model as clustering: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Weighted centroid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Stronger cells reach farther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Resource allocation problem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Algorithm: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K-means type algorithm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How to optimize weights?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Application requirements: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Population frequency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Coverage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  <a:sym typeface="Arial" panose="020B0604020202020204" pitchFamily="34" charset="0"/>
              </a:rPr>
              <a:t>Refine cost function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C241994-CFCD-5943-172D-8769D91D3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6425" cy="865187"/>
          </a:xfrm>
        </p:spPr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Conclusions from clusters</a:t>
            </a:r>
          </a:p>
        </p:txBody>
      </p:sp>
      <p:pic>
        <p:nvPicPr>
          <p:cNvPr id="27651" name="Picture 1" descr="C:\Documents and Settings\mchen.UEFAD\Desktop\1.bmp">
            <a:extLst>
              <a:ext uri="{FF2B5EF4-FFF2-40B4-BE49-F238E27FC236}">
                <a16:creationId xmlns:a16="http://schemas.microsoft.com/office/drawing/2014/main" id="{993165B7-1722-9EB3-569E-894371C0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18898" r="7866" b="25984"/>
          <a:stretch>
            <a:fillRect/>
          </a:stretch>
        </p:blipFill>
        <p:spPr bwMode="auto">
          <a:xfrm>
            <a:off x="1403350" y="2276475"/>
            <a:ext cx="629443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5">
            <a:extLst>
              <a:ext uri="{FF2B5EF4-FFF2-40B4-BE49-F238E27FC236}">
                <a16:creationId xmlns:a16="http://schemas.microsoft.com/office/drawing/2014/main" id="{01F06661-0D97-D956-C6EC-53A117A3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941888"/>
            <a:ext cx="792162" cy="6477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27653" name="Oval 6">
            <a:extLst>
              <a:ext uri="{FF2B5EF4-FFF2-40B4-BE49-F238E27FC236}">
                <a16:creationId xmlns:a16="http://schemas.microsoft.com/office/drawing/2014/main" id="{10C6C983-876D-0F50-1E09-CC22C048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284538"/>
            <a:ext cx="792163" cy="6477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099EB479-356B-EA5D-4BAD-2ABA5436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300663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en-US" sz="1800" b="1">
                <a:solidFill>
                  <a:srgbClr val="0000FF"/>
                </a:solidFill>
              </a:rPr>
              <a:t>Cluster 1: Office</a:t>
            </a:r>
            <a:endParaRPr lang="en-US" altLang="en-US" sz="1800" b="1">
              <a:solidFill>
                <a:srgbClr val="0000FF"/>
              </a:solidFill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1FD003ED-0C17-491E-924F-6E80D0E9F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87650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i-FI" altLang="en-US" sz="1800" b="1">
                <a:solidFill>
                  <a:srgbClr val="0000FF"/>
                </a:solidFill>
              </a:rPr>
              <a:t>Cluster 2: Home</a:t>
            </a:r>
            <a:endParaRPr lang="en-US" altLang="en-US" sz="1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6D062BA-8442-696F-7A1F-DB98CB3F8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3" y="115888"/>
            <a:ext cx="8707437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Sample data</a:t>
            </a:r>
          </a:p>
        </p:txBody>
      </p:sp>
      <p:pic>
        <p:nvPicPr>
          <p:cNvPr id="7171" name="Picture 7">
            <a:extLst>
              <a:ext uri="{FF2B5EF4-FFF2-40B4-BE49-F238E27FC236}">
                <a16:creationId xmlns:a16="http://schemas.microsoft.com/office/drawing/2014/main" id="{38CEAE22-E948-4A47-B571-B3EA8A36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819525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>
            <a:extLst>
              <a:ext uri="{FF2B5EF4-FFF2-40B4-BE49-F238E27FC236}">
                <a16:creationId xmlns:a16="http://schemas.microsoft.com/office/drawing/2014/main" id="{B791B32A-4602-E02B-291E-7DF32CEF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438400"/>
            <a:ext cx="39116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3944EB51-7395-3A65-D48D-9D641F194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7002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Sources of 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GB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G</a:t>
            </a:r>
            <a:r>
              <a:rPr lang="en-GB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GB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vectors</a:t>
            </a:r>
          </a:p>
        </p:txBody>
      </p:sp>
      <p:sp>
        <p:nvSpPr>
          <p:cNvPr id="7174" name="Text Box 10">
            <a:extLst>
              <a:ext uri="{FF2B5EF4-FFF2-40B4-BE49-F238E27FC236}">
                <a16:creationId xmlns:a16="http://schemas.microsoft.com/office/drawing/2014/main" id="{9AF64B21-F644-49DC-4DA2-CC096BBF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1708150"/>
            <a:ext cx="2817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Red</a:t>
            </a:r>
            <a:r>
              <a:rPr lang="en-GB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Green</a:t>
            </a:r>
            <a:r>
              <a:rPr lang="en-GB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plot of the vectors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A5BEA8C-B7CC-110B-BE20-E44F92840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13"/>
            <a:ext cx="8226425" cy="855662"/>
          </a:xfrm>
        </p:spPr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Clustering keywords</a:t>
            </a:r>
          </a:p>
        </p:txBody>
      </p:sp>
      <p:grpSp>
        <p:nvGrpSpPr>
          <p:cNvPr id="28675" name="Group 137">
            <a:extLst>
              <a:ext uri="{FF2B5EF4-FFF2-40B4-BE49-F238E27FC236}">
                <a16:creationId xmlns:a16="http://schemas.microsoft.com/office/drawing/2014/main" id="{2ED02315-B02F-F129-19EB-F9EFA20F05A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341438"/>
            <a:ext cx="7848600" cy="5183187"/>
            <a:chOff x="311" y="449"/>
            <a:chExt cx="4357" cy="4805"/>
          </a:xfrm>
        </p:grpSpPr>
        <p:sp>
          <p:nvSpPr>
            <p:cNvPr id="28676" name="椭圆 23">
              <a:extLst>
                <a:ext uri="{FF2B5EF4-FFF2-40B4-BE49-F238E27FC236}">
                  <a16:creationId xmlns:a16="http://schemas.microsoft.com/office/drawing/2014/main" id="{F9194624-8A02-7DED-FABB-11DEF1CC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636"/>
              <a:ext cx="1218" cy="1473"/>
            </a:xfrm>
            <a:prstGeom prst="ellipse">
              <a:avLst/>
            </a:prstGeom>
            <a:solidFill>
              <a:srgbClr val="DBFFB7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79646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77" name="椭圆 2">
              <a:extLst>
                <a:ext uri="{FF2B5EF4-FFF2-40B4-BE49-F238E27FC236}">
                  <a16:creationId xmlns:a16="http://schemas.microsoft.com/office/drawing/2014/main" id="{EF5F9F0B-4079-5902-EA62-097F7FCB7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634"/>
              <a:ext cx="523" cy="286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78" name="文本框 3">
              <a:extLst>
                <a:ext uri="{FF2B5EF4-FFF2-40B4-BE49-F238E27FC236}">
                  <a16:creationId xmlns:a16="http://schemas.microsoft.com/office/drawing/2014/main" id="{C632D5B4-D45A-4D24-10E5-17B9223F2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" y="1634"/>
              <a:ext cx="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hostel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679" name="椭圆 7">
              <a:extLst>
                <a:ext uri="{FF2B5EF4-FFF2-40B4-BE49-F238E27FC236}">
                  <a16:creationId xmlns:a16="http://schemas.microsoft.com/office/drawing/2014/main" id="{96DF281A-CA55-58EC-97E2-EAF4C7613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" y="698"/>
              <a:ext cx="756" cy="312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80" name="文本框 8">
              <a:extLst>
                <a:ext uri="{FF2B5EF4-FFF2-40B4-BE49-F238E27FC236}">
                  <a16:creationId xmlns:a16="http://schemas.microsoft.com/office/drawing/2014/main" id="{912EA0E2-B6C2-764F-2387-35F171CC8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" y="698"/>
              <a:ext cx="67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auberge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681" name="椭圆 9">
              <a:extLst>
                <a:ext uri="{FF2B5EF4-FFF2-40B4-BE49-F238E27FC236}">
                  <a16:creationId xmlns:a16="http://schemas.microsoft.com/office/drawing/2014/main" id="{321E44AB-A7A4-75EB-9C67-F5B047308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1086"/>
              <a:ext cx="500" cy="236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82" name="文本框 10">
              <a:extLst>
                <a:ext uri="{FF2B5EF4-FFF2-40B4-BE49-F238E27FC236}">
                  <a16:creationId xmlns:a16="http://schemas.microsoft.com/office/drawing/2014/main" id="{5BB04C82-FFB1-4A67-7B70-467CD3DA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" y="1073"/>
              <a:ext cx="50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lodge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683" name="椭圆 11">
              <a:extLst>
                <a:ext uri="{FF2B5EF4-FFF2-40B4-BE49-F238E27FC236}">
                  <a16:creationId xmlns:a16="http://schemas.microsoft.com/office/drawing/2014/main" id="{9B1D11BA-92FB-2D26-2770-8168DC3EC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" y="1376"/>
              <a:ext cx="700" cy="32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84" name="文本框 12">
              <a:extLst>
                <a:ext uri="{FF2B5EF4-FFF2-40B4-BE49-F238E27FC236}">
                  <a16:creationId xmlns:a16="http://schemas.microsoft.com/office/drawing/2014/main" id="{38E4D20C-C926-7721-49D1-EB97B7DEA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" y="1403"/>
              <a:ext cx="66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hostelry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685" name="椭圆 24">
              <a:extLst>
                <a:ext uri="{FF2B5EF4-FFF2-40B4-BE49-F238E27FC236}">
                  <a16:creationId xmlns:a16="http://schemas.microsoft.com/office/drawing/2014/main" id="{F1D2C9B8-A140-971C-B0FC-59669E36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1447"/>
              <a:ext cx="1428" cy="999"/>
            </a:xfrm>
            <a:prstGeom prst="ellipse">
              <a:avLst/>
            </a:prstGeom>
            <a:solidFill>
              <a:srgbClr val="F8F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8EB4E3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28686" name="Group 148">
              <a:extLst>
                <a:ext uri="{FF2B5EF4-FFF2-40B4-BE49-F238E27FC236}">
                  <a16:creationId xmlns:a16="http://schemas.microsoft.com/office/drawing/2014/main" id="{11087202-932C-1FB6-8C3B-488E3EBA8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" y="1884"/>
              <a:ext cx="590" cy="311"/>
              <a:chOff x="1126" y="4856"/>
              <a:chExt cx="1475" cy="777"/>
            </a:xfrm>
          </p:grpSpPr>
          <p:sp>
            <p:nvSpPr>
              <p:cNvPr id="28802" name="椭圆 25">
                <a:extLst>
                  <a:ext uri="{FF2B5EF4-FFF2-40B4-BE49-F238E27FC236}">
                    <a16:creationId xmlns:a16="http://schemas.microsoft.com/office/drawing/2014/main" id="{A668B65D-1E9D-6A87-0454-359163089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" y="4856"/>
                <a:ext cx="1446" cy="777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803" name="文本框 26">
                <a:extLst>
                  <a:ext uri="{FF2B5EF4-FFF2-40B4-BE49-F238E27FC236}">
                    <a16:creationId xmlns:a16="http://schemas.microsoft.com/office/drawing/2014/main" id="{802F559C-7145-EAF0-4DFA-49F7291BD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7" y="4891"/>
                <a:ext cx="1264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film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687" name="椭圆 29">
              <a:extLst>
                <a:ext uri="{FF2B5EF4-FFF2-40B4-BE49-F238E27FC236}">
                  <a16:creationId xmlns:a16="http://schemas.microsoft.com/office/drawing/2014/main" id="{906A4C2B-93DD-81FA-159D-9DDE903C1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1449"/>
              <a:ext cx="645" cy="31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88" name="文本框 30">
              <a:extLst>
                <a:ext uri="{FF2B5EF4-FFF2-40B4-BE49-F238E27FC236}">
                  <a16:creationId xmlns:a16="http://schemas.microsoft.com/office/drawing/2014/main" id="{5A29DDBA-086D-CA7D-36F4-64C43D5AB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1447"/>
              <a:ext cx="60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cinema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689" name="椭圆 31">
              <a:extLst>
                <a:ext uri="{FF2B5EF4-FFF2-40B4-BE49-F238E27FC236}">
                  <a16:creationId xmlns:a16="http://schemas.microsoft.com/office/drawing/2014/main" id="{1F971E16-9055-0848-F8E7-74B12D6FB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2071"/>
              <a:ext cx="624" cy="31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90" name="文本框 32">
              <a:extLst>
                <a:ext uri="{FF2B5EF4-FFF2-40B4-BE49-F238E27FC236}">
                  <a16:creationId xmlns:a16="http://schemas.microsoft.com/office/drawing/2014/main" id="{221D85D2-1EE8-23CF-4E4B-0D45C5104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" y="2071"/>
              <a:ext cx="4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movie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8691" name="直接连接符 34">
              <a:extLst>
                <a:ext uri="{FF2B5EF4-FFF2-40B4-BE49-F238E27FC236}">
                  <a16:creationId xmlns:a16="http://schemas.microsoft.com/office/drawing/2014/main" id="{AA79E796-8EC6-93AF-B2AF-A0D062F374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5" y="1759"/>
              <a:ext cx="186" cy="304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2" name="椭圆 36">
              <a:extLst>
                <a:ext uri="{FF2B5EF4-FFF2-40B4-BE49-F238E27FC236}">
                  <a16:creationId xmlns:a16="http://schemas.microsoft.com/office/drawing/2014/main" id="{9FB7910B-CE7E-E30C-3CCC-6B3D8C16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2071"/>
              <a:ext cx="1260" cy="1248"/>
            </a:xfrm>
            <a:prstGeom prst="ellipse">
              <a:avLst/>
            </a:prstGeom>
            <a:solidFill>
              <a:srgbClr val="CCFFCC">
                <a:alpha val="1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DCE6F2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93" name="椭圆 48">
              <a:extLst>
                <a:ext uri="{FF2B5EF4-FFF2-40B4-BE49-F238E27FC236}">
                  <a16:creationId xmlns:a16="http://schemas.microsoft.com/office/drawing/2014/main" id="{201A72F7-7DF3-F4E6-B738-18FD2E2E3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2643"/>
              <a:ext cx="756" cy="302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94" name="文本框 49">
              <a:extLst>
                <a:ext uri="{FF2B5EF4-FFF2-40B4-BE49-F238E27FC236}">
                  <a16:creationId xmlns:a16="http://schemas.microsoft.com/office/drawing/2014/main" id="{425BE002-6020-D088-D3F5-DF3650E79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633"/>
              <a:ext cx="68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luncheon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695" name="椭圆 50">
              <a:extLst>
                <a:ext uri="{FF2B5EF4-FFF2-40B4-BE49-F238E27FC236}">
                  <a16:creationId xmlns:a16="http://schemas.microsoft.com/office/drawing/2014/main" id="{4992AFCA-B79E-8E4B-D495-8569DABC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134"/>
              <a:ext cx="463" cy="301"/>
            </a:xfrm>
            <a:prstGeom prst="ellipse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696" name="文本框 51">
              <a:extLst>
                <a:ext uri="{FF2B5EF4-FFF2-40B4-BE49-F238E27FC236}">
                  <a16:creationId xmlns:a16="http://schemas.microsoft.com/office/drawing/2014/main" id="{C6D0B092-6E15-7DF9-1391-F9AB176DC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2134"/>
              <a:ext cx="55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meal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pSp>
          <p:nvGrpSpPr>
            <p:cNvPr id="28697" name="Group 161">
              <a:extLst>
                <a:ext uri="{FF2B5EF4-FFF2-40B4-BE49-F238E27FC236}">
                  <a16:creationId xmlns:a16="http://schemas.microsoft.com/office/drawing/2014/main" id="{A4DFB108-2BDE-6711-73A7-5E1574E0C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1" y="2820"/>
              <a:ext cx="648" cy="312"/>
              <a:chOff x="8081" y="7056"/>
              <a:chExt cx="1621" cy="780"/>
            </a:xfrm>
          </p:grpSpPr>
          <p:sp>
            <p:nvSpPr>
              <p:cNvPr id="28800" name="椭圆 52">
                <a:extLst>
                  <a:ext uri="{FF2B5EF4-FFF2-40B4-BE49-F238E27FC236}">
                    <a16:creationId xmlns:a16="http://schemas.microsoft.com/office/drawing/2014/main" id="{EEF6E8AF-E68E-12CF-20F9-415370E3F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" y="7080"/>
                <a:ext cx="1411" cy="75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801" name="文本框 53">
                <a:extLst>
                  <a:ext uri="{FF2B5EF4-FFF2-40B4-BE49-F238E27FC236}">
                    <a16:creationId xmlns:a16="http://schemas.microsoft.com/office/drawing/2014/main" id="{BC059D5D-2FD0-F675-6D6F-6126AA3D8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1" y="7056"/>
                <a:ext cx="1441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lunch</a:t>
                </a:r>
                <a:endParaRPr lang="en-US" altLang="zh-CN" sz="1800" b="1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cxnSp>
          <p:nvCxnSpPr>
            <p:cNvPr id="28698" name="直接连接符 54">
              <a:extLst>
                <a:ext uri="{FF2B5EF4-FFF2-40B4-BE49-F238E27FC236}">
                  <a16:creationId xmlns:a16="http://schemas.microsoft.com/office/drawing/2014/main" id="{F9B787E9-3F08-0EA8-5E06-BBA52D1C1F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93" y="2446"/>
              <a:ext cx="84" cy="189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直接连接符 55">
              <a:extLst>
                <a:ext uri="{FF2B5EF4-FFF2-40B4-BE49-F238E27FC236}">
                  <a16:creationId xmlns:a16="http://schemas.microsoft.com/office/drawing/2014/main" id="{BEFAE9A1-E69F-ED83-AE19-68013DC366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5" y="2446"/>
              <a:ext cx="252" cy="374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椭圆 56">
              <a:extLst>
                <a:ext uri="{FF2B5EF4-FFF2-40B4-BE49-F238E27FC236}">
                  <a16:creationId xmlns:a16="http://schemas.microsoft.com/office/drawing/2014/main" id="{BC41B3A2-AD64-58E2-81C0-10BE9A1A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2702"/>
              <a:ext cx="840" cy="1054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8EB4E3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01" name="椭圆 57">
              <a:extLst>
                <a:ext uri="{FF2B5EF4-FFF2-40B4-BE49-F238E27FC236}">
                  <a16:creationId xmlns:a16="http://schemas.microsoft.com/office/drawing/2014/main" id="{A63CF7F9-7587-B1FA-9646-F8FEC9718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" y="3388"/>
              <a:ext cx="478" cy="312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02" name="文本框 58">
              <a:extLst>
                <a:ext uri="{FF2B5EF4-FFF2-40B4-BE49-F238E27FC236}">
                  <a16:creationId xmlns:a16="http://schemas.microsoft.com/office/drawing/2014/main" id="{DB6F3C91-8988-01FF-E3A1-B0DECF39C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3403"/>
              <a:ext cx="47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arena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03" name="椭圆 61">
              <a:extLst>
                <a:ext uri="{FF2B5EF4-FFF2-40B4-BE49-F238E27FC236}">
                  <a16:creationId xmlns:a16="http://schemas.microsoft.com/office/drawing/2014/main" id="{C63D3D77-DDAE-F51C-CA74-CA1027ED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2856"/>
              <a:ext cx="661" cy="283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04" name="文本框 62">
              <a:extLst>
                <a:ext uri="{FF2B5EF4-FFF2-40B4-BE49-F238E27FC236}">
                  <a16:creationId xmlns:a16="http://schemas.microsoft.com/office/drawing/2014/main" id="{AACAC017-3F4B-102D-3151-5EBDA85B4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2843"/>
              <a:ext cx="61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stadium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05" name="椭圆 81">
              <a:extLst>
                <a:ext uri="{FF2B5EF4-FFF2-40B4-BE49-F238E27FC236}">
                  <a16:creationId xmlns:a16="http://schemas.microsoft.com/office/drawing/2014/main" id="{2162715A-0FD7-BF90-27C2-7F8513D08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3887"/>
              <a:ext cx="1050" cy="1242"/>
            </a:xfrm>
            <a:prstGeom prst="ellipse">
              <a:avLst/>
            </a:prstGeom>
            <a:solidFill>
              <a:srgbClr val="EA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8EB4E3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28706" name="Group 172">
              <a:extLst>
                <a:ext uri="{FF2B5EF4-FFF2-40B4-BE49-F238E27FC236}">
                  <a16:creationId xmlns:a16="http://schemas.microsoft.com/office/drawing/2014/main" id="{3E5B0B05-C6E5-E0B9-4133-49F4D163F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" y="4763"/>
              <a:ext cx="585" cy="303"/>
              <a:chOff x="1521" y="10977"/>
              <a:chExt cx="1461" cy="759"/>
            </a:xfrm>
          </p:grpSpPr>
          <p:sp>
            <p:nvSpPr>
              <p:cNvPr id="28798" name="椭圆 82">
                <a:extLst>
                  <a:ext uri="{FF2B5EF4-FFF2-40B4-BE49-F238E27FC236}">
                    <a16:creationId xmlns:a16="http://schemas.microsoft.com/office/drawing/2014/main" id="{9755910D-37B4-C163-63B8-D278E6CF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11015"/>
                <a:ext cx="1461" cy="721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99" name="文本框 83">
                <a:extLst>
                  <a:ext uri="{FF2B5EF4-FFF2-40B4-BE49-F238E27FC236}">
                    <a16:creationId xmlns:a16="http://schemas.microsoft.com/office/drawing/2014/main" id="{48B0E835-CFE2-36CB-8FD5-D207BFA89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" y="10977"/>
                <a:ext cx="1017" cy="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gym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07" name="Group 175">
              <a:extLst>
                <a:ext uri="{FF2B5EF4-FFF2-40B4-BE49-F238E27FC236}">
                  <a16:creationId xmlns:a16="http://schemas.microsoft.com/office/drawing/2014/main" id="{A0B4E678-B316-6B22-FF64-840B81527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" y="4068"/>
              <a:ext cx="971" cy="369"/>
              <a:chOff x="1080" y="9961"/>
              <a:chExt cx="2427" cy="923"/>
            </a:xfrm>
          </p:grpSpPr>
          <p:sp>
            <p:nvSpPr>
              <p:cNvPr id="28796" name="椭圆 84">
                <a:extLst>
                  <a:ext uri="{FF2B5EF4-FFF2-40B4-BE49-F238E27FC236}">
                    <a16:creationId xmlns:a16="http://schemas.microsoft.com/office/drawing/2014/main" id="{1060FCC3-0CA4-F142-1BC0-38917ADA9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" y="9961"/>
                <a:ext cx="2427" cy="923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97" name="文本框 85">
                <a:extLst>
                  <a:ext uri="{FF2B5EF4-FFF2-40B4-BE49-F238E27FC236}">
                    <a16:creationId xmlns:a16="http://schemas.microsoft.com/office/drawing/2014/main" id="{7BD9CEFA-474F-B3D2-A8E0-762979992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3" y="10022"/>
                <a:ext cx="2149" cy="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gymnasium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708" name="椭圆 65">
              <a:extLst>
                <a:ext uri="{FF2B5EF4-FFF2-40B4-BE49-F238E27FC236}">
                  <a16:creationId xmlns:a16="http://schemas.microsoft.com/office/drawing/2014/main" id="{338DD656-A181-BDC4-04EA-4C3014900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449"/>
              <a:ext cx="2378" cy="1308"/>
            </a:xfrm>
            <a:prstGeom prst="ellipse">
              <a:avLst/>
            </a:prstGeom>
            <a:solidFill>
              <a:srgbClr val="E9EFF7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DCE6F2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09" name="椭圆 66">
              <a:extLst>
                <a:ext uri="{FF2B5EF4-FFF2-40B4-BE49-F238E27FC236}">
                  <a16:creationId xmlns:a16="http://schemas.microsoft.com/office/drawing/2014/main" id="{4B14DF68-084D-76B4-5D12-42C638E1A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948"/>
              <a:ext cx="639" cy="33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10" name="文本框 67">
              <a:extLst>
                <a:ext uri="{FF2B5EF4-FFF2-40B4-BE49-F238E27FC236}">
                  <a16:creationId xmlns:a16="http://schemas.microsoft.com/office/drawing/2014/main" id="{0D62EF55-4E0A-7C1E-9E36-DC503E4EC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948"/>
              <a:ext cx="5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cafe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8711" name="直接连接符 70">
              <a:extLst>
                <a:ext uri="{FF2B5EF4-FFF2-40B4-BE49-F238E27FC236}">
                  <a16:creationId xmlns:a16="http://schemas.microsoft.com/office/drawing/2014/main" id="{B792783A-9C04-6F95-8565-D3B99707ED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55" y="698"/>
              <a:ext cx="275" cy="25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2" name="直接连接符 71">
              <a:extLst>
                <a:ext uri="{FF2B5EF4-FFF2-40B4-BE49-F238E27FC236}">
                  <a16:creationId xmlns:a16="http://schemas.microsoft.com/office/drawing/2014/main" id="{DD557252-CB4B-A032-D3F5-31564FFC91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59" y="886"/>
              <a:ext cx="42" cy="304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13" name="Group 183">
              <a:extLst>
                <a:ext uri="{FF2B5EF4-FFF2-40B4-BE49-F238E27FC236}">
                  <a16:creationId xmlns:a16="http://schemas.microsoft.com/office/drawing/2014/main" id="{C770CE41-4D7F-3C45-A858-B8E2AFCAB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1260"/>
              <a:ext cx="639" cy="330"/>
              <a:chOff x="5860" y="2918"/>
              <a:chExt cx="1597" cy="825"/>
            </a:xfrm>
          </p:grpSpPr>
          <p:sp>
            <p:nvSpPr>
              <p:cNvPr id="28794" name="椭圆 72">
                <a:extLst>
                  <a:ext uri="{FF2B5EF4-FFF2-40B4-BE49-F238E27FC236}">
                    <a16:creationId xmlns:a16="http://schemas.microsoft.com/office/drawing/2014/main" id="{357D0BB2-EE66-4E0B-B306-AAD6D726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0" y="2918"/>
                <a:ext cx="1597" cy="825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95" name="文本框 73">
                <a:extLst>
                  <a:ext uri="{FF2B5EF4-FFF2-40B4-BE49-F238E27FC236}">
                    <a16:creationId xmlns:a16="http://schemas.microsoft.com/office/drawing/2014/main" id="{21472C39-AA98-27D0-5F48-DC45247C1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0" y="3000"/>
                <a:ext cx="1407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eatery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714" name="椭圆 74">
              <a:extLst>
                <a:ext uri="{FF2B5EF4-FFF2-40B4-BE49-F238E27FC236}">
                  <a16:creationId xmlns:a16="http://schemas.microsoft.com/office/drawing/2014/main" id="{8F4F6085-78F7-9008-B904-BE085381D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533"/>
              <a:ext cx="780" cy="330"/>
            </a:xfrm>
            <a:prstGeom prst="ellipse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15" name="文本框 75">
              <a:extLst>
                <a:ext uri="{FF2B5EF4-FFF2-40B4-BE49-F238E27FC236}">
                  <a16:creationId xmlns:a16="http://schemas.microsoft.com/office/drawing/2014/main" id="{2FDA562C-DBD4-EE73-D67B-7E4E7C896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" y="565"/>
              <a:ext cx="71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cafeteria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16" name="椭圆 76">
              <a:extLst>
                <a:ext uri="{FF2B5EF4-FFF2-40B4-BE49-F238E27FC236}">
                  <a16:creationId xmlns:a16="http://schemas.microsoft.com/office/drawing/2014/main" id="{23823DAF-B3D5-8C2C-F6DE-061B2830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867"/>
              <a:ext cx="756" cy="33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17" name="文本框 77">
              <a:extLst>
                <a:ext uri="{FF2B5EF4-FFF2-40B4-BE49-F238E27FC236}">
                  <a16:creationId xmlns:a16="http://schemas.microsoft.com/office/drawing/2014/main" id="{8F3125D5-754D-C1ED-1C44-42AC58E6D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915"/>
              <a:ext cx="83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restaurant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18" name="椭圆 68">
              <a:extLst>
                <a:ext uri="{FF2B5EF4-FFF2-40B4-BE49-F238E27FC236}">
                  <a16:creationId xmlns:a16="http://schemas.microsoft.com/office/drawing/2014/main" id="{A7AB9912-1C0A-8010-6A1D-9865C3AC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198"/>
              <a:ext cx="841" cy="34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19" name="文本框 69">
              <a:extLst>
                <a:ext uri="{FF2B5EF4-FFF2-40B4-BE49-F238E27FC236}">
                  <a16:creationId xmlns:a16="http://schemas.microsoft.com/office/drawing/2014/main" id="{FDA4EDBB-7DC7-8C1B-52AE-708E707AE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" y="1198"/>
              <a:ext cx="88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coffeehouse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20" name="椭圆 81">
              <a:extLst>
                <a:ext uri="{FF2B5EF4-FFF2-40B4-BE49-F238E27FC236}">
                  <a16:creationId xmlns:a16="http://schemas.microsoft.com/office/drawing/2014/main" id="{28F8C759-2619-7F2D-B882-9C62744A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945"/>
              <a:ext cx="829" cy="992"/>
            </a:xfrm>
            <a:prstGeom prst="ellipse">
              <a:avLst/>
            </a:prstGeom>
            <a:solidFill>
              <a:srgbClr val="D5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8EB4E3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1" name="椭圆 82">
              <a:extLst>
                <a:ext uri="{FF2B5EF4-FFF2-40B4-BE49-F238E27FC236}">
                  <a16:creationId xmlns:a16="http://schemas.microsoft.com/office/drawing/2014/main" id="{D48B1ADC-CFCD-C487-0436-31452E35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3569"/>
              <a:ext cx="501" cy="328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2" name="文本框 83">
              <a:extLst>
                <a:ext uri="{FF2B5EF4-FFF2-40B4-BE49-F238E27FC236}">
                  <a16:creationId xmlns:a16="http://schemas.microsoft.com/office/drawing/2014/main" id="{15429AA0-E96B-253A-40EF-308F0CE93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3560"/>
              <a:ext cx="43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snack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23" name="椭圆 84">
              <a:extLst>
                <a:ext uri="{FF2B5EF4-FFF2-40B4-BE49-F238E27FC236}">
                  <a16:creationId xmlns:a16="http://schemas.microsoft.com/office/drawing/2014/main" id="{41A1DFD1-8EE8-F4F3-EAF4-5C3A82BA2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070"/>
              <a:ext cx="722" cy="328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4" name="文本框 85">
              <a:extLst>
                <a:ext uri="{FF2B5EF4-FFF2-40B4-BE49-F238E27FC236}">
                  <a16:creationId xmlns:a16="http://schemas.microsoft.com/office/drawing/2014/main" id="{CB883ECA-CB39-97FE-8C45-6E9F7E7F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" y="3070"/>
              <a:ext cx="661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collation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25" name="椭圆 23">
              <a:extLst>
                <a:ext uri="{FF2B5EF4-FFF2-40B4-BE49-F238E27FC236}">
                  <a16:creationId xmlns:a16="http://schemas.microsoft.com/office/drawing/2014/main" id="{11E806FF-D6A0-DA12-CF36-66176A2CC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2258"/>
              <a:ext cx="1302" cy="1311"/>
            </a:xfrm>
            <a:prstGeom prst="ellipse">
              <a:avLst/>
            </a:prstGeom>
            <a:solidFill>
              <a:srgbClr val="FFCCFF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79646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28726" name="Group 198">
              <a:extLst>
                <a:ext uri="{FF2B5EF4-FFF2-40B4-BE49-F238E27FC236}">
                  <a16:creationId xmlns:a16="http://schemas.microsoft.com/office/drawing/2014/main" id="{DEB4008D-4605-0E50-16C5-FE5D13649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2945"/>
              <a:ext cx="569" cy="261"/>
              <a:chOff x="3451" y="7368"/>
              <a:chExt cx="1421" cy="654"/>
            </a:xfrm>
          </p:grpSpPr>
          <p:sp>
            <p:nvSpPr>
              <p:cNvPr id="28792" name="椭圆 2">
                <a:extLst>
                  <a:ext uri="{FF2B5EF4-FFF2-40B4-BE49-F238E27FC236}">
                    <a16:creationId xmlns:a16="http://schemas.microsoft.com/office/drawing/2014/main" id="{927369AF-D67A-8A06-4FD7-3063486A6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" y="7368"/>
                <a:ext cx="1421" cy="654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93" name="文本框 3">
                <a:extLst>
                  <a:ext uri="{FF2B5EF4-FFF2-40B4-BE49-F238E27FC236}">
                    <a16:creationId xmlns:a16="http://schemas.microsoft.com/office/drawing/2014/main" id="{38888DF7-AAB6-9AEC-BBE1-1F5083C06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7" y="7369"/>
                <a:ext cx="1275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saloon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727" name="椭圆 7">
              <a:extLst>
                <a:ext uri="{FF2B5EF4-FFF2-40B4-BE49-F238E27FC236}">
                  <a16:creationId xmlns:a16="http://schemas.microsoft.com/office/drawing/2014/main" id="{E87DA406-2D44-D72B-DCB6-913A91CF3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306"/>
              <a:ext cx="628" cy="264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8" name="文本框 8">
              <a:extLst>
                <a:ext uri="{FF2B5EF4-FFF2-40B4-BE49-F238E27FC236}">
                  <a16:creationId xmlns:a16="http://schemas.microsoft.com/office/drawing/2014/main" id="{2F593901-015E-40F3-8198-0548EB666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9" y="2304"/>
              <a:ext cx="3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bar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29" name="椭圆 9">
              <a:extLst>
                <a:ext uri="{FF2B5EF4-FFF2-40B4-BE49-F238E27FC236}">
                  <a16:creationId xmlns:a16="http://schemas.microsoft.com/office/drawing/2014/main" id="{3E5C301E-3AE1-7D5A-291F-956309D9E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634"/>
              <a:ext cx="825" cy="248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0" name="文本框 10">
              <a:extLst>
                <a:ext uri="{FF2B5EF4-FFF2-40B4-BE49-F238E27FC236}">
                  <a16:creationId xmlns:a16="http://schemas.microsoft.com/office/drawing/2014/main" id="{28261D6D-CD03-9ACE-6E70-94253CD3B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2620"/>
              <a:ext cx="67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barroom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pSp>
          <p:nvGrpSpPr>
            <p:cNvPr id="28731" name="Group 205">
              <a:extLst>
                <a:ext uri="{FF2B5EF4-FFF2-40B4-BE49-F238E27FC236}">
                  <a16:creationId xmlns:a16="http://schemas.microsoft.com/office/drawing/2014/main" id="{E70AD0E7-3B92-AA28-0E3E-0B2D11411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3074"/>
              <a:ext cx="635" cy="308"/>
              <a:chOff x="4755" y="7223"/>
              <a:chExt cx="1587" cy="769"/>
            </a:xfrm>
          </p:grpSpPr>
          <p:sp>
            <p:nvSpPr>
              <p:cNvPr id="28790" name="椭圆 11">
                <a:extLst>
                  <a:ext uri="{FF2B5EF4-FFF2-40B4-BE49-F238E27FC236}">
                    <a16:creationId xmlns:a16="http://schemas.microsoft.com/office/drawing/2014/main" id="{BC5936A7-9F2A-BBE2-F442-C6FE748E1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7331"/>
                <a:ext cx="1587" cy="661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91" name="文本框 12">
                <a:extLst>
                  <a:ext uri="{FF2B5EF4-FFF2-40B4-BE49-F238E27FC236}">
                    <a16:creationId xmlns:a16="http://schemas.microsoft.com/office/drawing/2014/main" id="{13FB9ABD-0D23-1CB2-1661-4C381E82A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" y="7223"/>
                <a:ext cx="1303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ginmill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32" name="Group 208">
              <a:extLst>
                <a:ext uri="{FF2B5EF4-FFF2-40B4-BE49-F238E27FC236}">
                  <a16:creationId xmlns:a16="http://schemas.microsoft.com/office/drawing/2014/main" id="{865BDC7B-5C0E-BA4D-F9B9-F2FDE457B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7" y="4879"/>
              <a:ext cx="646" cy="292"/>
              <a:chOff x="11541" y="3887"/>
              <a:chExt cx="1976" cy="912"/>
            </a:xfrm>
          </p:grpSpPr>
          <p:sp>
            <p:nvSpPr>
              <p:cNvPr id="28788" name="椭圆 68">
                <a:extLst>
                  <a:ext uri="{FF2B5EF4-FFF2-40B4-BE49-F238E27FC236}">
                    <a16:creationId xmlns:a16="http://schemas.microsoft.com/office/drawing/2014/main" id="{B66F5D0E-E611-5BCF-91A7-AF50C116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1" y="3887"/>
                <a:ext cx="1976" cy="912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89" name="文本框 69">
                <a:extLst>
                  <a:ext uri="{FF2B5EF4-FFF2-40B4-BE49-F238E27FC236}">
                    <a16:creationId xmlns:a16="http://schemas.microsoft.com/office/drawing/2014/main" id="{4DE6740F-1A01-E884-18C4-450E6418A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11" y="3961"/>
                <a:ext cx="1518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store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33" name="Group 211">
              <a:extLst>
                <a:ext uri="{FF2B5EF4-FFF2-40B4-BE49-F238E27FC236}">
                  <a16:creationId xmlns:a16="http://schemas.microsoft.com/office/drawing/2014/main" id="{2FB11F59-FBC0-AE80-4844-296A2342E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5" y="4630"/>
              <a:ext cx="492" cy="282"/>
              <a:chOff x="10910" y="3004"/>
              <a:chExt cx="1503" cy="886"/>
            </a:xfrm>
          </p:grpSpPr>
          <p:sp>
            <p:nvSpPr>
              <p:cNvPr id="28786" name="椭圆 66">
                <a:extLst>
                  <a:ext uri="{FF2B5EF4-FFF2-40B4-BE49-F238E27FC236}">
                    <a16:creationId xmlns:a16="http://schemas.microsoft.com/office/drawing/2014/main" id="{41271197-C3D4-F795-0885-03085D38B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0" y="3004"/>
                <a:ext cx="1503" cy="88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87" name="文本框 67">
                <a:extLst>
                  <a:ext uri="{FF2B5EF4-FFF2-40B4-BE49-F238E27FC236}">
                    <a16:creationId xmlns:a16="http://schemas.microsoft.com/office/drawing/2014/main" id="{5C9987B4-0127-993E-3805-C4D5A4CF7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8" y="3071"/>
                <a:ext cx="1225" cy="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shop 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34" name="Group 214">
              <a:extLst>
                <a:ext uri="{FF2B5EF4-FFF2-40B4-BE49-F238E27FC236}">
                  <a16:creationId xmlns:a16="http://schemas.microsoft.com/office/drawing/2014/main" id="{7A4EFA2D-6671-EAFA-03B9-3BC037CCF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" y="4567"/>
              <a:ext cx="741" cy="351"/>
              <a:chOff x="8269" y="10475"/>
              <a:chExt cx="1853" cy="876"/>
            </a:xfrm>
          </p:grpSpPr>
          <p:sp>
            <p:nvSpPr>
              <p:cNvPr id="28784" name="椭圆 72">
                <a:extLst>
                  <a:ext uri="{FF2B5EF4-FFF2-40B4-BE49-F238E27FC236}">
                    <a16:creationId xmlns:a16="http://schemas.microsoft.com/office/drawing/2014/main" id="{D95F6F69-3247-4F31-8BA4-13A46428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9" y="10488"/>
                <a:ext cx="1853" cy="863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85" name="文本框 73">
                <a:extLst>
                  <a:ext uri="{FF2B5EF4-FFF2-40B4-BE49-F238E27FC236}">
                    <a16:creationId xmlns:a16="http://schemas.microsoft.com/office/drawing/2014/main" id="{984E96B6-8336-0512-83BE-0EA5113F98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90" y="10475"/>
                <a:ext cx="1632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cubicle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35" name="Group 217">
              <a:extLst>
                <a:ext uri="{FF2B5EF4-FFF2-40B4-BE49-F238E27FC236}">
                  <a16:creationId xmlns:a16="http://schemas.microsoft.com/office/drawing/2014/main" id="{7A20E974-0C14-D961-63C0-B558A7924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7" y="3881"/>
              <a:ext cx="928" cy="356"/>
              <a:chOff x="5386" y="8505"/>
              <a:chExt cx="2321" cy="891"/>
            </a:xfrm>
          </p:grpSpPr>
          <p:sp>
            <p:nvSpPr>
              <p:cNvPr id="28782" name="椭圆 74">
                <a:extLst>
                  <a:ext uri="{FF2B5EF4-FFF2-40B4-BE49-F238E27FC236}">
                    <a16:creationId xmlns:a16="http://schemas.microsoft.com/office/drawing/2014/main" id="{4A79776C-F8F1-5428-DCA1-BA7415D0C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6" y="8505"/>
                <a:ext cx="1796" cy="891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83" name="文本框 75">
                <a:extLst>
                  <a:ext uri="{FF2B5EF4-FFF2-40B4-BE49-F238E27FC236}">
                    <a16:creationId xmlns:a16="http://schemas.microsoft.com/office/drawing/2014/main" id="{C0297766-49E0-DB60-B197-A587E96FC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3" y="8574"/>
                <a:ext cx="2074" cy="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market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36" name="Group 220">
              <a:extLst>
                <a:ext uri="{FF2B5EF4-FFF2-40B4-BE49-F238E27FC236}">
                  <a16:creationId xmlns:a16="http://schemas.microsoft.com/office/drawing/2014/main" id="{53B4F98C-5626-1EEA-8797-5E1467AA5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7" y="4942"/>
              <a:ext cx="504" cy="312"/>
              <a:chOff x="9072" y="9396"/>
              <a:chExt cx="1260" cy="780"/>
            </a:xfrm>
          </p:grpSpPr>
          <p:sp>
            <p:nvSpPr>
              <p:cNvPr id="28780" name="椭圆 76">
                <a:extLst>
                  <a:ext uri="{FF2B5EF4-FFF2-40B4-BE49-F238E27FC236}">
                    <a16:creationId xmlns:a16="http://schemas.microsoft.com/office/drawing/2014/main" id="{5961099A-6667-0203-8039-495C285B5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2" y="9396"/>
                <a:ext cx="1260" cy="780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81" name="文本框 77">
                <a:extLst>
                  <a:ext uri="{FF2B5EF4-FFF2-40B4-BE49-F238E27FC236}">
                    <a16:creationId xmlns:a16="http://schemas.microsoft.com/office/drawing/2014/main" id="{FC9A6437-4B1B-6A5F-DDC9-48F981887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7" y="9396"/>
                <a:ext cx="945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stall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37" name="Group 223">
              <a:extLst>
                <a:ext uri="{FF2B5EF4-FFF2-40B4-BE49-F238E27FC236}">
                  <a16:creationId xmlns:a16="http://schemas.microsoft.com/office/drawing/2014/main" id="{FC472BB8-3173-FBA4-2825-E0ACB5297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1" y="4193"/>
              <a:ext cx="909" cy="346"/>
              <a:chOff x="4699" y="11807"/>
              <a:chExt cx="2273" cy="865"/>
            </a:xfrm>
          </p:grpSpPr>
          <p:sp>
            <p:nvSpPr>
              <p:cNvPr id="28778" name="椭圆 66">
                <a:extLst>
                  <a:ext uri="{FF2B5EF4-FFF2-40B4-BE49-F238E27FC236}">
                    <a16:creationId xmlns:a16="http://schemas.microsoft.com/office/drawing/2014/main" id="{C41B0ED6-01B5-120A-869F-697C82D25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" y="11807"/>
                <a:ext cx="2168" cy="865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79" name="文本框 67">
                <a:extLst>
                  <a:ext uri="{FF2B5EF4-FFF2-40B4-BE49-F238E27FC236}">
                    <a16:creationId xmlns:a16="http://schemas.microsoft.com/office/drawing/2014/main" id="{E74EB773-8E94-7774-FBCA-EACA1268AD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9" y="11860"/>
                <a:ext cx="2063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pharmacy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738" name="椭圆 66">
              <a:extLst>
                <a:ext uri="{FF2B5EF4-FFF2-40B4-BE49-F238E27FC236}">
                  <a16:creationId xmlns:a16="http://schemas.microsoft.com/office/drawing/2014/main" id="{ED29005C-3F47-2403-D0A1-4A68F5461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3506"/>
              <a:ext cx="491" cy="284"/>
            </a:xfrm>
            <a:prstGeom prst="ellipse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9" name="文本框 67">
              <a:extLst>
                <a:ext uri="{FF2B5EF4-FFF2-40B4-BE49-F238E27FC236}">
                  <a16:creationId xmlns:a16="http://schemas.microsoft.com/office/drawing/2014/main" id="{B4A86005-8690-A739-393F-3C1A4A129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3528"/>
              <a:ext cx="40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24" tIns="28361" rIns="56724" bIns="28361"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kiosk 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pSp>
          <p:nvGrpSpPr>
            <p:cNvPr id="28740" name="Group 228">
              <a:extLst>
                <a:ext uri="{FF2B5EF4-FFF2-40B4-BE49-F238E27FC236}">
                  <a16:creationId xmlns:a16="http://schemas.microsoft.com/office/drawing/2014/main" id="{46448773-3A8C-FEB8-CE87-CE1187A17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" y="4942"/>
              <a:ext cx="537" cy="294"/>
              <a:chOff x="15811" y="3742"/>
              <a:chExt cx="1643" cy="920"/>
            </a:xfrm>
          </p:grpSpPr>
          <p:sp>
            <p:nvSpPr>
              <p:cNvPr id="28776" name="椭圆 66">
                <a:extLst>
                  <a:ext uri="{FF2B5EF4-FFF2-40B4-BE49-F238E27FC236}">
                    <a16:creationId xmlns:a16="http://schemas.microsoft.com/office/drawing/2014/main" id="{AD66C0F0-AEBF-0611-744C-B5FEA2714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" y="3742"/>
                <a:ext cx="1643" cy="920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77" name="文本框 67">
                <a:extLst>
                  <a:ext uri="{FF2B5EF4-FFF2-40B4-BE49-F238E27FC236}">
                    <a16:creationId xmlns:a16="http://schemas.microsoft.com/office/drawing/2014/main" id="{14E5154C-A175-FA1D-784D-AF3831CF2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39" y="3808"/>
                <a:ext cx="1226" cy="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booth 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41" name="Group 231">
              <a:extLst>
                <a:ext uri="{FF2B5EF4-FFF2-40B4-BE49-F238E27FC236}">
                  <a16:creationId xmlns:a16="http://schemas.microsoft.com/office/drawing/2014/main" id="{B0E93C02-0DBA-3115-628C-C11B24298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7" y="4442"/>
              <a:ext cx="572" cy="339"/>
              <a:chOff x="5857" y="10266"/>
              <a:chExt cx="1430" cy="846"/>
            </a:xfrm>
          </p:grpSpPr>
          <p:sp>
            <p:nvSpPr>
              <p:cNvPr id="28774" name="椭圆 66">
                <a:extLst>
                  <a:ext uri="{FF2B5EF4-FFF2-40B4-BE49-F238E27FC236}">
                    <a16:creationId xmlns:a16="http://schemas.microsoft.com/office/drawing/2014/main" id="{65F7C5E0-DFE9-23E4-13C5-4C33A8970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" y="10266"/>
                <a:ext cx="1430" cy="84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75" name="文本框 67">
                <a:extLst>
                  <a:ext uri="{FF2B5EF4-FFF2-40B4-BE49-F238E27FC236}">
                    <a16:creationId xmlns:a16="http://schemas.microsoft.com/office/drawing/2014/main" id="{92530348-BB0F-969B-7997-1E7E57BA8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7" y="10319"/>
                <a:ext cx="1155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outlet 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28742" name="Group 234">
              <a:extLst>
                <a:ext uri="{FF2B5EF4-FFF2-40B4-BE49-F238E27FC236}">
                  <a16:creationId xmlns:a16="http://schemas.microsoft.com/office/drawing/2014/main" id="{191AD490-52E7-06A1-391D-ABE5A30EF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" y="4006"/>
              <a:ext cx="903" cy="280"/>
              <a:chOff x="14270" y="5736"/>
              <a:chExt cx="2759" cy="876"/>
            </a:xfrm>
          </p:grpSpPr>
          <p:sp>
            <p:nvSpPr>
              <p:cNvPr id="28772" name="椭圆 66">
                <a:extLst>
                  <a:ext uri="{FF2B5EF4-FFF2-40B4-BE49-F238E27FC236}">
                    <a16:creationId xmlns:a16="http://schemas.microsoft.com/office/drawing/2014/main" id="{5AAE0A56-B1A8-2DD6-02DF-5FDD5EE79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" y="5736"/>
                <a:ext cx="2682" cy="87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8773" name="文本框 67">
                <a:extLst>
                  <a:ext uri="{FF2B5EF4-FFF2-40B4-BE49-F238E27FC236}">
                    <a16:creationId xmlns:a16="http://schemas.microsoft.com/office/drawing/2014/main" id="{DE32669F-9831-08ED-DEB8-12DD11A56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6" y="5736"/>
                <a:ext cx="2523" cy="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6724" tIns="28361" rIns="56724" bIns="28361"/>
              <a:lstStyle>
                <a:lvl1pPr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4088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4088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40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drugstore</a:t>
                </a:r>
                <a:endParaRPr lang="en-US" altLang="zh-CN" sz="25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8743" name="Text Box 237">
              <a:extLst>
                <a:ext uri="{FF2B5EF4-FFF2-40B4-BE49-F238E27FC236}">
                  <a16:creationId xmlns:a16="http://schemas.microsoft.com/office/drawing/2014/main" id="{97E248AD-3158-F258-16B5-6E7D7033D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5" y="636"/>
              <a:ext cx="5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0.56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44" name="Text Box 238">
              <a:extLst>
                <a:ext uri="{FF2B5EF4-FFF2-40B4-BE49-F238E27FC236}">
                  <a16:creationId xmlns:a16="http://schemas.microsoft.com/office/drawing/2014/main" id="{F4C13AF6-8069-F6DC-E4DA-6ADB3B0B3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" y="886"/>
              <a:ext cx="5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0.56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45" name="Text Box 239">
              <a:extLst>
                <a:ext uri="{FF2B5EF4-FFF2-40B4-BE49-F238E27FC236}">
                  <a16:creationId xmlns:a16="http://schemas.microsoft.com/office/drawing/2014/main" id="{07DB5EEC-455D-38E1-43CE-0DC71BBB9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" y="2383"/>
              <a:ext cx="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0.48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46" name="Text Box 240">
              <a:extLst>
                <a:ext uri="{FF2B5EF4-FFF2-40B4-BE49-F238E27FC236}">
                  <a16:creationId xmlns:a16="http://schemas.microsoft.com/office/drawing/2014/main" id="{9D9B2012-85EF-7A20-46F9-C58A93665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" y="2479"/>
              <a:ext cx="5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0.48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8747" name="直接连接符 71">
              <a:extLst>
                <a:ext uri="{FF2B5EF4-FFF2-40B4-BE49-F238E27FC236}">
                  <a16:creationId xmlns:a16="http://schemas.microsoft.com/office/drawing/2014/main" id="{0862E304-CC9D-D8DA-2A50-0C4634F1D9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3" y="3818"/>
              <a:ext cx="126" cy="37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8" name="直接连接符 71">
              <a:extLst>
                <a:ext uri="{FF2B5EF4-FFF2-40B4-BE49-F238E27FC236}">
                  <a16:creationId xmlns:a16="http://schemas.microsoft.com/office/drawing/2014/main" id="{63430220-526D-68C8-C63C-55CB58C78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59" y="3756"/>
              <a:ext cx="252" cy="12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9" name="直接连接符 71">
              <a:extLst>
                <a:ext uri="{FF2B5EF4-FFF2-40B4-BE49-F238E27FC236}">
                  <a16:creationId xmlns:a16="http://schemas.microsoft.com/office/drawing/2014/main" id="{3F721231-8388-620A-74CE-5C184B6A45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1" y="3694"/>
              <a:ext cx="588" cy="304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0" name="Text Box 244">
              <a:extLst>
                <a:ext uri="{FF2B5EF4-FFF2-40B4-BE49-F238E27FC236}">
                  <a16:creationId xmlns:a16="http://schemas.microsoft.com/office/drawing/2014/main" id="{19FFE20A-FB0B-B338-92E6-61A70570D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" y="3569"/>
              <a:ext cx="4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0.91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51" name="Text Box 245">
              <a:extLst>
                <a:ext uri="{FF2B5EF4-FFF2-40B4-BE49-F238E27FC236}">
                  <a16:creationId xmlns:a16="http://schemas.microsoft.com/office/drawing/2014/main" id="{04657E8D-F565-271D-7200-71256E324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" y="3881"/>
              <a:ext cx="4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0.91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52" name="Text Box 246">
              <a:extLst>
                <a:ext uri="{FF2B5EF4-FFF2-40B4-BE49-F238E27FC236}">
                  <a16:creationId xmlns:a16="http://schemas.microsoft.com/office/drawing/2014/main" id="{80967E3E-2AA4-16E3-9AF0-0C9DDFA2A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" y="3631"/>
              <a:ext cx="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0.91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8753" name="直接连接符 55">
              <a:extLst>
                <a:ext uri="{FF2B5EF4-FFF2-40B4-BE49-F238E27FC236}">
                  <a16:creationId xmlns:a16="http://schemas.microsoft.com/office/drawing/2014/main" id="{E5B39682-0B7A-FCE8-0726-34C34B1E36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9" y="3382"/>
              <a:ext cx="0" cy="18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4" name="Text Box 248">
              <a:extLst>
                <a:ext uri="{FF2B5EF4-FFF2-40B4-BE49-F238E27FC236}">
                  <a16:creationId xmlns:a16="http://schemas.microsoft.com/office/drawing/2014/main" id="{63A07B5F-AD6D-58E2-405C-A0F80AE8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1" y="3319"/>
              <a:ext cx="1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8755" name="直接连接符 55">
              <a:extLst>
                <a:ext uri="{FF2B5EF4-FFF2-40B4-BE49-F238E27FC236}">
                  <a16:creationId xmlns:a16="http://schemas.microsoft.com/office/drawing/2014/main" id="{1127CD4C-C017-007F-72AA-33F9698B71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3" y="3139"/>
              <a:ext cx="0" cy="249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6" name="Text Box 250">
              <a:extLst>
                <a:ext uri="{FF2B5EF4-FFF2-40B4-BE49-F238E27FC236}">
                  <a16:creationId xmlns:a16="http://schemas.microsoft.com/office/drawing/2014/main" id="{7B09E14C-B5D9-CEBC-A2D5-CD07EC048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" y="3139"/>
              <a:ext cx="5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57" name="Text Box 251">
              <a:extLst>
                <a:ext uri="{FF2B5EF4-FFF2-40B4-BE49-F238E27FC236}">
                  <a16:creationId xmlns:a16="http://schemas.microsoft.com/office/drawing/2014/main" id="{449EEB26-301C-8BC9-9FB4-9AAE26619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" y="4442"/>
              <a:ext cx="1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8758" name="直接连接符 55">
              <a:extLst>
                <a:ext uri="{FF2B5EF4-FFF2-40B4-BE49-F238E27FC236}">
                  <a16:creationId xmlns:a16="http://schemas.microsoft.com/office/drawing/2014/main" id="{1DC750D9-E287-5719-218E-D40F25A7AC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" y="4442"/>
              <a:ext cx="0" cy="31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9" name="Text Box 253">
              <a:extLst>
                <a:ext uri="{FF2B5EF4-FFF2-40B4-BE49-F238E27FC236}">
                  <a16:creationId xmlns:a16="http://schemas.microsoft.com/office/drawing/2014/main" id="{2B99BB8D-70D2-01CB-220E-37E7A003A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7" y="1759"/>
              <a:ext cx="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0.91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60" name="Text Box 254">
              <a:extLst>
                <a:ext uri="{FF2B5EF4-FFF2-40B4-BE49-F238E27FC236}">
                  <a16:creationId xmlns:a16="http://schemas.microsoft.com/office/drawing/2014/main" id="{3507F5D4-8C9B-5866-7AA3-D3DFF108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2820"/>
              <a:ext cx="29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61" name="Text Box 255">
              <a:extLst>
                <a:ext uri="{FF2B5EF4-FFF2-40B4-BE49-F238E27FC236}">
                  <a16:creationId xmlns:a16="http://schemas.microsoft.com/office/drawing/2014/main" id="{9FC331EC-66FB-2155-2224-F0AE9D518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1073"/>
              <a:ext cx="29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62" name="Line 256">
              <a:extLst>
                <a:ext uri="{FF2B5EF4-FFF2-40B4-BE49-F238E27FC236}">
                  <a16:creationId xmlns:a16="http://schemas.microsoft.com/office/drawing/2014/main" id="{35403BEB-B47A-B6DD-9C3D-AFF1F6FD3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7" y="2446"/>
              <a:ext cx="84" cy="2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Text Box 257">
              <a:extLst>
                <a:ext uri="{FF2B5EF4-FFF2-40B4-BE49-F238E27FC236}">
                  <a16:creationId xmlns:a16="http://schemas.microsoft.com/office/drawing/2014/main" id="{DC7A3762-2DF4-11A6-0B0B-443588809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" y="2446"/>
              <a:ext cx="4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0.92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64" name="Freeform 258">
              <a:extLst>
                <a:ext uri="{FF2B5EF4-FFF2-40B4-BE49-F238E27FC236}">
                  <a16:creationId xmlns:a16="http://schemas.microsoft.com/office/drawing/2014/main" id="{6EBC2868-524A-76A6-5FC8-093CF6CC1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574"/>
              <a:ext cx="966" cy="936"/>
            </a:xfrm>
            <a:custGeom>
              <a:avLst/>
              <a:gdLst>
                <a:gd name="T0" fmla="*/ 0 w 2415"/>
                <a:gd name="T1" fmla="*/ 374 h 2340"/>
                <a:gd name="T2" fmla="*/ 67 w 2415"/>
                <a:gd name="T3" fmla="*/ 125 h 2340"/>
                <a:gd name="T4" fmla="*/ 252 w 2415"/>
                <a:gd name="T5" fmla="*/ 25 h 2340"/>
                <a:gd name="T6" fmla="*/ 386 w 2415"/>
                <a:gd name="T7" fmla="*/ 0 h 2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5" h="2340">
                  <a:moveTo>
                    <a:pt x="0" y="2340"/>
                  </a:moveTo>
                  <a:cubicBezTo>
                    <a:pt x="79" y="1742"/>
                    <a:pt x="158" y="1144"/>
                    <a:pt x="420" y="780"/>
                  </a:cubicBezTo>
                  <a:cubicBezTo>
                    <a:pt x="682" y="416"/>
                    <a:pt x="1242" y="286"/>
                    <a:pt x="1575" y="156"/>
                  </a:cubicBezTo>
                  <a:cubicBezTo>
                    <a:pt x="1908" y="26"/>
                    <a:pt x="2161" y="13"/>
                    <a:pt x="241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Text Box 259">
              <a:extLst>
                <a:ext uri="{FF2B5EF4-FFF2-40B4-BE49-F238E27FC236}">
                  <a16:creationId xmlns:a16="http://schemas.microsoft.com/office/drawing/2014/main" id="{115720D5-3CF4-3151-F700-4973F566A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698"/>
              <a:ext cx="4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0.88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66" name="Freeform 260">
              <a:extLst>
                <a:ext uri="{FF2B5EF4-FFF2-40B4-BE49-F238E27FC236}">
                  <a16:creationId xmlns:a16="http://schemas.microsoft.com/office/drawing/2014/main" id="{41D79C03-1229-A971-38BE-0274A2AFD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697"/>
              <a:ext cx="2268" cy="2246"/>
            </a:xfrm>
            <a:custGeom>
              <a:avLst/>
              <a:gdLst>
                <a:gd name="T0" fmla="*/ 0 w 5460"/>
                <a:gd name="T1" fmla="*/ 898 h 5616"/>
                <a:gd name="T2" fmla="*/ 54 w 5460"/>
                <a:gd name="T3" fmla="*/ 723 h 5616"/>
                <a:gd name="T4" fmla="*/ 36 w 5460"/>
                <a:gd name="T5" fmla="*/ 499 h 5616"/>
                <a:gd name="T6" fmla="*/ 54 w 5460"/>
                <a:gd name="T7" fmla="*/ 300 h 5616"/>
                <a:gd name="T8" fmla="*/ 308 w 5460"/>
                <a:gd name="T9" fmla="*/ 175 h 5616"/>
                <a:gd name="T10" fmla="*/ 725 w 5460"/>
                <a:gd name="T11" fmla="*/ 50 h 5616"/>
                <a:gd name="T12" fmla="*/ 942 w 5460"/>
                <a:gd name="T13" fmla="*/ 0 h 5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60" h="5616">
                  <a:moveTo>
                    <a:pt x="0" y="5616"/>
                  </a:moveTo>
                  <a:cubicBezTo>
                    <a:pt x="140" y="5278"/>
                    <a:pt x="280" y="4940"/>
                    <a:pt x="315" y="4524"/>
                  </a:cubicBezTo>
                  <a:cubicBezTo>
                    <a:pt x="350" y="4108"/>
                    <a:pt x="210" y="3562"/>
                    <a:pt x="210" y="3120"/>
                  </a:cubicBezTo>
                  <a:cubicBezTo>
                    <a:pt x="210" y="2678"/>
                    <a:pt x="53" y="2210"/>
                    <a:pt x="315" y="1872"/>
                  </a:cubicBezTo>
                  <a:cubicBezTo>
                    <a:pt x="577" y="1534"/>
                    <a:pt x="1137" y="1352"/>
                    <a:pt x="1785" y="1092"/>
                  </a:cubicBezTo>
                  <a:cubicBezTo>
                    <a:pt x="2433" y="832"/>
                    <a:pt x="3588" y="494"/>
                    <a:pt x="4200" y="312"/>
                  </a:cubicBezTo>
                  <a:cubicBezTo>
                    <a:pt x="4812" y="130"/>
                    <a:pt x="5136" y="65"/>
                    <a:pt x="546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Text Box 261">
              <a:extLst>
                <a:ext uri="{FF2B5EF4-FFF2-40B4-BE49-F238E27FC236}">
                  <a16:creationId xmlns:a16="http://schemas.microsoft.com/office/drawing/2014/main" id="{2454A0DA-C601-CE88-6EDF-F6B0BDED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1759"/>
              <a:ext cx="46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0.88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68" name="Freeform 262">
              <a:extLst>
                <a:ext uri="{FF2B5EF4-FFF2-40B4-BE49-F238E27FC236}">
                  <a16:creationId xmlns:a16="http://schemas.microsoft.com/office/drawing/2014/main" id="{B77BA3CE-5906-4F5D-2C24-9CF3AC32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3059"/>
              <a:ext cx="462" cy="447"/>
            </a:xfrm>
            <a:custGeom>
              <a:avLst/>
              <a:gdLst>
                <a:gd name="T0" fmla="*/ 185 w 1155"/>
                <a:gd name="T1" fmla="*/ 179 h 1118"/>
                <a:gd name="T2" fmla="*/ 134 w 1155"/>
                <a:gd name="T3" fmla="*/ 29 h 1118"/>
                <a:gd name="T4" fmla="*/ 0 w 1155"/>
                <a:gd name="T5" fmla="*/ 4 h 1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118">
                  <a:moveTo>
                    <a:pt x="1155" y="1118"/>
                  </a:moveTo>
                  <a:cubicBezTo>
                    <a:pt x="1093" y="741"/>
                    <a:pt x="1032" y="364"/>
                    <a:pt x="840" y="182"/>
                  </a:cubicBezTo>
                  <a:cubicBezTo>
                    <a:pt x="648" y="0"/>
                    <a:pt x="324" y="13"/>
                    <a:pt x="0" y="2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Text Box 263">
              <a:extLst>
                <a:ext uri="{FF2B5EF4-FFF2-40B4-BE49-F238E27FC236}">
                  <a16:creationId xmlns:a16="http://schemas.microsoft.com/office/drawing/2014/main" id="{DCBB8B9F-AD34-FA15-BF0C-5AF59529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3" y="3070"/>
              <a:ext cx="42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0.85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770" name="Freeform 264">
              <a:extLst>
                <a:ext uri="{FF2B5EF4-FFF2-40B4-BE49-F238E27FC236}">
                  <a16:creationId xmlns:a16="http://schemas.microsoft.com/office/drawing/2014/main" id="{AF700100-A13C-FAE3-B9D6-DD1C7BCFE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352"/>
              <a:ext cx="532" cy="593"/>
            </a:xfrm>
            <a:custGeom>
              <a:avLst/>
              <a:gdLst>
                <a:gd name="T0" fmla="*/ 0 w 1330"/>
                <a:gd name="T1" fmla="*/ 12 h 1482"/>
                <a:gd name="T2" fmla="*/ 168 w 1330"/>
                <a:gd name="T3" fmla="*/ 12 h 1482"/>
                <a:gd name="T4" fmla="*/ 202 w 1330"/>
                <a:gd name="T5" fmla="*/ 87 h 1482"/>
                <a:gd name="T6" fmla="*/ 202 w 1330"/>
                <a:gd name="T7" fmla="*/ 162 h 1482"/>
                <a:gd name="T8" fmla="*/ 134 w 1330"/>
                <a:gd name="T9" fmla="*/ 237 h 1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0" h="1482">
                  <a:moveTo>
                    <a:pt x="0" y="78"/>
                  </a:moveTo>
                  <a:cubicBezTo>
                    <a:pt x="420" y="39"/>
                    <a:pt x="840" y="0"/>
                    <a:pt x="1050" y="78"/>
                  </a:cubicBezTo>
                  <a:cubicBezTo>
                    <a:pt x="1260" y="156"/>
                    <a:pt x="1225" y="390"/>
                    <a:pt x="1260" y="546"/>
                  </a:cubicBezTo>
                  <a:cubicBezTo>
                    <a:pt x="1295" y="702"/>
                    <a:pt x="1330" y="858"/>
                    <a:pt x="1260" y="1014"/>
                  </a:cubicBezTo>
                  <a:cubicBezTo>
                    <a:pt x="1190" y="1170"/>
                    <a:pt x="910" y="1404"/>
                    <a:pt x="840" y="148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Text Box 265">
              <a:extLst>
                <a:ext uri="{FF2B5EF4-FFF2-40B4-BE49-F238E27FC236}">
                  <a16:creationId xmlns:a16="http://schemas.microsoft.com/office/drawing/2014/main" id="{85BF599E-7623-7A0C-0ED3-328C24B35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5" y="2383"/>
              <a:ext cx="4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4088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4088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40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0.74</a:t>
              </a:r>
              <a:endParaRPr lang="en-US" altLang="zh-CN" sz="25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2EFA76AF-3280-3584-A484-3CCBCC0B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713788" cy="55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5">
            <a:extLst>
              <a:ext uri="{FF2B5EF4-FFF2-40B4-BE49-F238E27FC236}">
                <a16:creationId xmlns:a16="http://schemas.microsoft.com/office/drawing/2014/main" id="{F19A8010-7097-390B-23EE-D4F4DBE64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13"/>
            <a:ext cx="822642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b="1">
                <a:effectLst/>
              </a:rPr>
              <a:t>Clustering text descriptions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BDB448F-93C3-28A3-8C6A-FC73124A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4168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00EDFAED-B9BC-497A-B186-8691054BC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13"/>
            <a:ext cx="822642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b="1">
                <a:effectLst/>
              </a:rPr>
              <a:t>Home take care services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74C7B83-096E-66A6-3750-C14F23D8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8486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318793E5-6EE9-1596-19C0-12169AAEE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13"/>
            <a:ext cx="822642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b="1">
                <a:effectLst/>
              </a:rPr>
              <a:t>Clustering user preferences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9F33C93-180A-CF51-FC8A-FDEAFE059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4600" b="1">
                <a:effectLst/>
              </a:rPr>
              <a:t>Part I:</a:t>
            </a:r>
            <a:br>
              <a:rPr lang="en-US" altLang="en-US" sz="4600" b="1">
                <a:effectLst/>
              </a:rPr>
            </a:br>
            <a:r>
              <a:rPr lang="en-US" altLang="en-US" sz="4600" b="1">
                <a:effectLst/>
              </a:rPr>
              <a:t>Clustering problem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7D4614F-947B-B95A-1F3C-7C5BE5013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55613"/>
            <a:ext cx="8497887" cy="669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>
                <a:effectLst/>
              </a:rPr>
              <a:t>Subproblems of clustering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342BA04-FD9C-F0FF-3978-0DC40E6B4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4375"/>
            <a:ext cx="7134225" cy="37004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08013" indent="-608013" defTabSz="457200" eaLnBrk="1" hangingPunct="1">
              <a:buFont typeface="Times" panose="02020603050405020304" pitchFamily="18" charset="0"/>
              <a:buAutoNum type="arabicPeriod"/>
              <a:tabLst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en-GB" altLang="en-US">
                <a:effectLst/>
              </a:rPr>
              <a:t>Where are the clusters?</a:t>
            </a:r>
            <a:br>
              <a:rPr lang="en-GB" altLang="en-US">
                <a:effectLst/>
              </a:rPr>
            </a:br>
            <a:r>
              <a:rPr lang="en-GB" altLang="en-US" sz="2400">
                <a:effectLst/>
              </a:rPr>
              <a:t>(Algorithmic problem)</a:t>
            </a:r>
          </a:p>
          <a:p>
            <a:pPr marL="608013" indent="-608013" defTabSz="457200" eaLnBrk="1" hangingPunct="1">
              <a:buFont typeface="Times" panose="02020603050405020304" pitchFamily="18" charset="0"/>
              <a:buAutoNum type="arabicPeriod"/>
              <a:tabLst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en-GB" altLang="en-US">
                <a:effectLst/>
              </a:rPr>
              <a:t>How many clusters?</a:t>
            </a:r>
            <a:br>
              <a:rPr lang="en-GB" altLang="en-US">
                <a:effectLst/>
              </a:rPr>
            </a:br>
            <a:r>
              <a:rPr lang="en-GB" altLang="en-US" sz="2400">
                <a:effectLst/>
              </a:rPr>
              <a:t>(Methodological problem: which criterion?)</a:t>
            </a:r>
          </a:p>
          <a:p>
            <a:pPr marL="608013" indent="-608013" defTabSz="457200" eaLnBrk="1" hangingPunct="1">
              <a:buFont typeface="Times" panose="02020603050405020304" pitchFamily="18" charset="0"/>
              <a:buAutoNum type="arabicPeriod"/>
              <a:tabLst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en-GB" altLang="en-US">
                <a:effectLst/>
              </a:rPr>
              <a:t>Selection of attributes </a:t>
            </a:r>
            <a:br>
              <a:rPr lang="en-GB" altLang="en-US">
                <a:effectLst/>
              </a:rPr>
            </a:br>
            <a:r>
              <a:rPr lang="en-GB" altLang="en-US" sz="2400">
                <a:effectLst/>
              </a:rPr>
              <a:t>(Application related problem)</a:t>
            </a:r>
          </a:p>
          <a:p>
            <a:pPr marL="608013" indent="-608013" defTabSz="457200" eaLnBrk="1" hangingPunct="1">
              <a:buFont typeface="Times" panose="02020603050405020304" pitchFamily="18" charset="0"/>
              <a:buAutoNum type="arabicPeriod"/>
              <a:tabLst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en-GB" altLang="en-US">
                <a:effectLst/>
              </a:rPr>
              <a:t>Preprocessing the data</a:t>
            </a:r>
            <a:br>
              <a:rPr lang="en-GB" altLang="en-US">
                <a:effectLst/>
              </a:rPr>
            </a:br>
            <a:r>
              <a:rPr lang="en-GB" altLang="en-US" sz="2400">
                <a:effectLst/>
              </a:rPr>
              <a:t>(Practical problems: normalization, outliers)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59444B-6C26-D537-42C6-CEC79885F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389937" cy="8763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effectLst/>
              </a:rPr>
              <a:t>Definitions and data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A31D1F3-A2C6-D262-C2A5-F3B97033E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57338"/>
            <a:ext cx="6697663" cy="792162"/>
          </a:xfrm>
        </p:spPr>
        <p:txBody>
          <a:bodyPr/>
          <a:lstStyle/>
          <a:p>
            <a:pPr marL="334963" indent="-334963" defTabSz="457200" eaLnBrk="1" hangingPunct="1"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Set of </a:t>
            </a:r>
            <a:r>
              <a:rPr lang="en-US" altLang="en-US" i="1">
                <a:effectLst/>
              </a:rPr>
              <a:t>N</a:t>
            </a:r>
            <a:r>
              <a:rPr lang="en-US" altLang="en-US">
                <a:effectLst/>
              </a:rPr>
              <a:t> data points: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F6F46A61-7884-681D-EB14-8482236B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168525"/>
            <a:ext cx="24145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={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 …, 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}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5" name="Rectangle 8">
            <a:extLst>
              <a:ext uri="{FF2B5EF4-FFF2-40B4-BE49-F238E27FC236}">
                <a16:creationId xmlns:a16="http://schemas.microsoft.com/office/drawing/2014/main" id="{F21FE7E7-7ECB-150E-C065-409422CF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62463"/>
            <a:ext cx="70929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4963" indent="-334963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77813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Set of </a:t>
            </a:r>
            <a:r>
              <a:rPr lang="en-US" altLang="en-US" i="1"/>
              <a:t>M</a:t>
            </a:r>
            <a:r>
              <a:rPr lang="en-US" altLang="en-US"/>
              <a:t> cluster prototypes (centroids):</a:t>
            </a: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D900F8F7-D59E-75A5-3E54-DA7F3E7D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5073650"/>
            <a:ext cx="25431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={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 c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 …, 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},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7" name="Rectangle 10">
            <a:extLst>
              <a:ext uri="{FF2B5EF4-FFF2-40B4-BE49-F238E27FC236}">
                <a16:creationId xmlns:a16="http://schemas.microsoft.com/office/drawing/2014/main" id="{2E4E7B87-51CC-B965-E2DE-A8725C0C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586163"/>
            <a:ext cx="2578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={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 …, 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},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5848" name="Picture 11">
            <a:extLst>
              <a:ext uri="{FF2B5EF4-FFF2-40B4-BE49-F238E27FC236}">
                <a16:creationId xmlns:a16="http://schemas.microsoft.com/office/drawing/2014/main" id="{0F5A8FF7-6565-EA3C-F67B-0C9D980E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7096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12">
            <a:extLst>
              <a:ext uri="{FF2B5EF4-FFF2-40B4-BE49-F238E27FC236}">
                <a16:creationId xmlns:a16="http://schemas.microsoft.com/office/drawing/2014/main" id="{8E9BADD8-CD85-5EC7-EFD2-47038292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5157788"/>
            <a:ext cx="26765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50" name="Group 13">
            <a:extLst>
              <a:ext uri="{FF2B5EF4-FFF2-40B4-BE49-F238E27FC236}">
                <a16:creationId xmlns:a16="http://schemas.microsoft.com/office/drawing/2014/main" id="{03E072A1-27BA-1F72-525B-2ACC5E5329D3}"/>
              </a:ext>
            </a:extLst>
          </p:cNvPr>
          <p:cNvGrpSpPr>
            <a:grpSpLocks/>
          </p:cNvGrpSpPr>
          <p:nvPr/>
        </p:nvGrpSpPr>
        <p:grpSpPr bwMode="auto">
          <a:xfrm>
            <a:off x="4700588" y="1738313"/>
            <a:ext cx="1042987" cy="827087"/>
            <a:chOff x="3697" y="1888"/>
            <a:chExt cx="657" cy="521"/>
          </a:xfrm>
        </p:grpSpPr>
        <p:sp>
          <p:nvSpPr>
            <p:cNvPr id="35873" name="Oval 14">
              <a:extLst>
                <a:ext uri="{FF2B5EF4-FFF2-40B4-BE49-F238E27FC236}">
                  <a16:creationId xmlns:a16="http://schemas.microsoft.com/office/drawing/2014/main" id="{1A1503BC-5C1A-C24F-D701-7B43453C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888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74" name="Oval 15">
              <a:extLst>
                <a:ext uri="{FF2B5EF4-FFF2-40B4-BE49-F238E27FC236}">
                  <a16:creationId xmlns:a16="http://schemas.microsoft.com/office/drawing/2014/main" id="{D9DDEFA3-78F3-7B70-2676-759BE1EB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001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75" name="Oval 16">
              <a:extLst>
                <a:ext uri="{FF2B5EF4-FFF2-40B4-BE49-F238E27FC236}">
                  <a16:creationId xmlns:a16="http://schemas.microsoft.com/office/drawing/2014/main" id="{27629036-493A-829A-F452-84E9620D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933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76" name="Oval 17">
              <a:extLst>
                <a:ext uri="{FF2B5EF4-FFF2-40B4-BE49-F238E27FC236}">
                  <a16:creationId xmlns:a16="http://schemas.microsoft.com/office/drawing/2014/main" id="{76EEC61B-4939-1FB0-037F-071826C2D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183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77" name="Oval 18">
              <a:extLst>
                <a:ext uri="{FF2B5EF4-FFF2-40B4-BE49-F238E27FC236}">
                  <a16:creationId xmlns:a16="http://schemas.microsoft.com/office/drawing/2014/main" id="{EAAD9A21-C01B-4DD5-CE74-9A3CA5C03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273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78" name="Oval 19">
              <a:extLst>
                <a:ext uri="{FF2B5EF4-FFF2-40B4-BE49-F238E27FC236}">
                  <a16:creationId xmlns:a16="http://schemas.microsoft.com/office/drawing/2014/main" id="{3247E814-1DAE-227D-85B0-B9856176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318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79" name="Oval 20">
              <a:extLst>
                <a:ext uri="{FF2B5EF4-FFF2-40B4-BE49-F238E27FC236}">
                  <a16:creationId xmlns:a16="http://schemas.microsoft.com/office/drawing/2014/main" id="{7FC3B255-70C4-E4E0-BEF4-4F0D03F50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047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</p:grpSp>
      <p:pic>
        <p:nvPicPr>
          <p:cNvPr id="35851" name="Picture 21">
            <a:extLst>
              <a:ext uri="{FF2B5EF4-FFF2-40B4-BE49-F238E27FC236}">
                <a16:creationId xmlns:a16="http://schemas.microsoft.com/office/drawing/2014/main" id="{AA6D8001-E157-2153-7335-96D754FF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557338"/>
            <a:ext cx="11303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22">
            <a:extLst>
              <a:ext uri="{FF2B5EF4-FFF2-40B4-BE49-F238E27FC236}">
                <a16:creationId xmlns:a16="http://schemas.microsoft.com/office/drawing/2014/main" id="{F85A5E00-3090-E23A-7EAF-8E55177A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1196975"/>
            <a:ext cx="663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53" name="Group 23">
            <a:extLst>
              <a:ext uri="{FF2B5EF4-FFF2-40B4-BE49-F238E27FC236}">
                <a16:creationId xmlns:a16="http://schemas.microsoft.com/office/drawing/2014/main" id="{AC347D55-5E8F-99E8-ABBF-69A7ABDB2F26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3176588"/>
            <a:ext cx="1349375" cy="1077912"/>
            <a:chOff x="2766" y="2929"/>
            <a:chExt cx="850" cy="679"/>
          </a:xfrm>
        </p:grpSpPr>
        <p:grpSp>
          <p:nvGrpSpPr>
            <p:cNvPr id="35862" name="Group 24">
              <a:extLst>
                <a:ext uri="{FF2B5EF4-FFF2-40B4-BE49-F238E27FC236}">
                  <a16:creationId xmlns:a16="http://schemas.microsoft.com/office/drawing/2014/main" id="{98207125-3B9D-C5E8-AAA6-C733FA2B4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999"/>
              <a:ext cx="657" cy="521"/>
              <a:chOff x="3697" y="1888"/>
              <a:chExt cx="657" cy="521"/>
            </a:xfrm>
          </p:grpSpPr>
          <p:sp>
            <p:nvSpPr>
              <p:cNvPr id="35866" name="Oval 25">
                <a:extLst>
                  <a:ext uri="{FF2B5EF4-FFF2-40B4-BE49-F238E27FC236}">
                    <a16:creationId xmlns:a16="http://schemas.microsoft.com/office/drawing/2014/main" id="{564F58DF-5ECD-26B5-D413-3F112CF2E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1888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35867" name="Oval 26">
                <a:extLst>
                  <a:ext uri="{FF2B5EF4-FFF2-40B4-BE49-F238E27FC236}">
                    <a16:creationId xmlns:a16="http://schemas.microsoft.com/office/drawing/2014/main" id="{193C4676-9070-0CB3-31E6-8101273EC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200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35868" name="Oval 27">
                <a:extLst>
                  <a:ext uri="{FF2B5EF4-FFF2-40B4-BE49-F238E27FC236}">
                    <a16:creationId xmlns:a16="http://schemas.microsoft.com/office/drawing/2014/main" id="{302DBE55-8002-8671-B6BC-1D5327AD4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933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35869" name="Oval 28">
                <a:extLst>
                  <a:ext uri="{FF2B5EF4-FFF2-40B4-BE49-F238E27FC236}">
                    <a16:creationId xmlns:a16="http://schemas.microsoft.com/office/drawing/2014/main" id="{D2E79B1F-5E4B-490D-55BA-3F19D921E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3" y="2183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35870" name="Oval 29">
                <a:extLst>
                  <a:ext uri="{FF2B5EF4-FFF2-40B4-BE49-F238E27FC236}">
                    <a16:creationId xmlns:a16="http://schemas.microsoft.com/office/drawing/2014/main" id="{DF3CE08C-7C0E-390C-9C6E-795001C19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2273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35871" name="Oval 30">
                <a:extLst>
                  <a:ext uri="{FF2B5EF4-FFF2-40B4-BE49-F238E27FC236}">
                    <a16:creationId xmlns:a16="http://schemas.microsoft.com/office/drawing/2014/main" id="{010CDCB1-B9DB-7FB7-3212-35012E56C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318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35872" name="Oval 31">
                <a:extLst>
                  <a:ext uri="{FF2B5EF4-FFF2-40B4-BE49-F238E27FC236}">
                    <a16:creationId xmlns:a16="http://schemas.microsoft.com/office/drawing/2014/main" id="{65832F32-ACA2-FC65-B7A1-46935CCAD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204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</a:pPr>
                <a:endParaRPr lang="en-US" altLang="en-US" sz="2000">
                  <a:solidFill>
                    <a:srgbClr val="0000FF"/>
                  </a:solidFill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35863" name="Freeform 32">
              <a:extLst>
                <a:ext uri="{FF2B5EF4-FFF2-40B4-BE49-F238E27FC236}">
                  <a16:creationId xmlns:a16="http://schemas.microsoft.com/office/drawing/2014/main" id="{81ECBBF8-0BC5-DA1E-46CE-8271E6117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3228"/>
              <a:ext cx="580" cy="380"/>
            </a:xfrm>
            <a:custGeom>
              <a:avLst/>
              <a:gdLst>
                <a:gd name="T0" fmla="*/ 432 w 580"/>
                <a:gd name="T1" fmla="*/ 0 h 380"/>
                <a:gd name="T2" fmla="*/ 564 w 580"/>
                <a:gd name="T3" fmla="*/ 102 h 380"/>
                <a:gd name="T4" fmla="*/ 528 w 580"/>
                <a:gd name="T5" fmla="*/ 336 h 380"/>
                <a:gd name="T6" fmla="*/ 384 w 580"/>
                <a:gd name="T7" fmla="*/ 348 h 380"/>
                <a:gd name="T8" fmla="*/ 84 w 580"/>
                <a:gd name="T9" fmla="*/ 336 h 380"/>
                <a:gd name="T10" fmla="*/ 0 w 580"/>
                <a:gd name="T11" fmla="*/ 234 h 380"/>
                <a:gd name="T12" fmla="*/ 168 w 580"/>
                <a:gd name="T13" fmla="*/ 84 h 380"/>
                <a:gd name="T14" fmla="*/ 306 w 580"/>
                <a:gd name="T15" fmla="*/ 72 h 380"/>
                <a:gd name="T16" fmla="*/ 432 w 580"/>
                <a:gd name="T17" fmla="*/ 0 h 3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0" h="380">
                  <a:moveTo>
                    <a:pt x="432" y="0"/>
                  </a:moveTo>
                  <a:cubicBezTo>
                    <a:pt x="509" y="11"/>
                    <a:pt x="548" y="46"/>
                    <a:pt x="564" y="102"/>
                  </a:cubicBezTo>
                  <a:cubicBezTo>
                    <a:pt x="580" y="158"/>
                    <a:pt x="558" y="295"/>
                    <a:pt x="528" y="336"/>
                  </a:cubicBezTo>
                  <a:cubicBezTo>
                    <a:pt x="508" y="380"/>
                    <a:pt x="432" y="344"/>
                    <a:pt x="384" y="348"/>
                  </a:cubicBezTo>
                  <a:cubicBezTo>
                    <a:pt x="284" y="344"/>
                    <a:pt x="183" y="351"/>
                    <a:pt x="84" y="336"/>
                  </a:cubicBezTo>
                  <a:cubicBezTo>
                    <a:pt x="71" y="334"/>
                    <a:pt x="6" y="245"/>
                    <a:pt x="0" y="234"/>
                  </a:cubicBezTo>
                  <a:cubicBezTo>
                    <a:pt x="23" y="191"/>
                    <a:pt x="96" y="123"/>
                    <a:pt x="168" y="84"/>
                  </a:cubicBezTo>
                  <a:cubicBezTo>
                    <a:pt x="219" y="57"/>
                    <a:pt x="262" y="86"/>
                    <a:pt x="306" y="72"/>
                  </a:cubicBezTo>
                  <a:cubicBezTo>
                    <a:pt x="350" y="58"/>
                    <a:pt x="406" y="15"/>
                    <a:pt x="432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33">
              <a:extLst>
                <a:ext uri="{FF2B5EF4-FFF2-40B4-BE49-F238E27FC236}">
                  <a16:creationId xmlns:a16="http://schemas.microsoft.com/office/drawing/2014/main" id="{7173FB3C-7975-95C6-94EE-9F78586C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948"/>
              <a:ext cx="395" cy="407"/>
            </a:xfrm>
            <a:custGeom>
              <a:avLst/>
              <a:gdLst>
                <a:gd name="T0" fmla="*/ 6 w 395"/>
                <a:gd name="T1" fmla="*/ 160 h 407"/>
                <a:gd name="T2" fmla="*/ 66 w 395"/>
                <a:gd name="T3" fmla="*/ 40 h 407"/>
                <a:gd name="T4" fmla="*/ 138 w 395"/>
                <a:gd name="T5" fmla="*/ 28 h 407"/>
                <a:gd name="T6" fmla="*/ 198 w 395"/>
                <a:gd name="T7" fmla="*/ 22 h 407"/>
                <a:gd name="T8" fmla="*/ 258 w 395"/>
                <a:gd name="T9" fmla="*/ 4 h 407"/>
                <a:gd name="T10" fmla="*/ 354 w 395"/>
                <a:gd name="T11" fmla="*/ 40 h 407"/>
                <a:gd name="T12" fmla="*/ 378 w 395"/>
                <a:gd name="T13" fmla="*/ 172 h 407"/>
                <a:gd name="T14" fmla="*/ 390 w 395"/>
                <a:gd name="T15" fmla="*/ 208 h 407"/>
                <a:gd name="T16" fmla="*/ 384 w 395"/>
                <a:gd name="T17" fmla="*/ 304 h 407"/>
                <a:gd name="T18" fmla="*/ 348 w 395"/>
                <a:gd name="T19" fmla="*/ 328 h 407"/>
                <a:gd name="T20" fmla="*/ 306 w 395"/>
                <a:gd name="T21" fmla="*/ 364 h 407"/>
                <a:gd name="T22" fmla="*/ 270 w 395"/>
                <a:gd name="T23" fmla="*/ 376 h 407"/>
                <a:gd name="T24" fmla="*/ 138 w 395"/>
                <a:gd name="T25" fmla="*/ 382 h 407"/>
                <a:gd name="T26" fmla="*/ 60 w 395"/>
                <a:gd name="T27" fmla="*/ 322 h 407"/>
                <a:gd name="T28" fmla="*/ 0 w 395"/>
                <a:gd name="T29" fmla="*/ 214 h 407"/>
                <a:gd name="T30" fmla="*/ 6 w 395"/>
                <a:gd name="T31" fmla="*/ 160 h 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5" h="407">
                  <a:moveTo>
                    <a:pt x="6" y="160"/>
                  </a:moveTo>
                  <a:cubicBezTo>
                    <a:pt x="29" y="126"/>
                    <a:pt x="36" y="57"/>
                    <a:pt x="66" y="40"/>
                  </a:cubicBezTo>
                  <a:cubicBezTo>
                    <a:pt x="77" y="34"/>
                    <a:pt x="138" y="28"/>
                    <a:pt x="138" y="28"/>
                  </a:cubicBezTo>
                  <a:cubicBezTo>
                    <a:pt x="158" y="26"/>
                    <a:pt x="178" y="24"/>
                    <a:pt x="198" y="22"/>
                  </a:cubicBezTo>
                  <a:cubicBezTo>
                    <a:pt x="242" y="7"/>
                    <a:pt x="222" y="13"/>
                    <a:pt x="258" y="4"/>
                  </a:cubicBezTo>
                  <a:cubicBezTo>
                    <a:pt x="313" y="10"/>
                    <a:pt x="324" y="0"/>
                    <a:pt x="354" y="40"/>
                  </a:cubicBezTo>
                  <a:cubicBezTo>
                    <a:pt x="378" y="113"/>
                    <a:pt x="360" y="39"/>
                    <a:pt x="378" y="172"/>
                  </a:cubicBezTo>
                  <a:cubicBezTo>
                    <a:pt x="380" y="185"/>
                    <a:pt x="390" y="208"/>
                    <a:pt x="390" y="208"/>
                  </a:cubicBezTo>
                  <a:cubicBezTo>
                    <a:pt x="388" y="240"/>
                    <a:pt x="395" y="274"/>
                    <a:pt x="384" y="304"/>
                  </a:cubicBezTo>
                  <a:cubicBezTo>
                    <a:pt x="379" y="318"/>
                    <a:pt x="358" y="318"/>
                    <a:pt x="348" y="328"/>
                  </a:cubicBezTo>
                  <a:cubicBezTo>
                    <a:pt x="336" y="340"/>
                    <a:pt x="321" y="356"/>
                    <a:pt x="306" y="364"/>
                  </a:cubicBezTo>
                  <a:cubicBezTo>
                    <a:pt x="295" y="370"/>
                    <a:pt x="270" y="376"/>
                    <a:pt x="270" y="376"/>
                  </a:cubicBezTo>
                  <a:cubicBezTo>
                    <a:pt x="229" y="407"/>
                    <a:pt x="186" y="398"/>
                    <a:pt x="138" y="382"/>
                  </a:cubicBezTo>
                  <a:cubicBezTo>
                    <a:pt x="123" y="371"/>
                    <a:pt x="81" y="329"/>
                    <a:pt x="60" y="322"/>
                  </a:cubicBezTo>
                  <a:cubicBezTo>
                    <a:pt x="38" y="289"/>
                    <a:pt x="0" y="256"/>
                    <a:pt x="0" y="214"/>
                  </a:cubicBezTo>
                  <a:lnTo>
                    <a:pt x="6" y="1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34">
              <a:extLst>
                <a:ext uri="{FF2B5EF4-FFF2-40B4-BE49-F238E27FC236}">
                  <a16:creationId xmlns:a16="http://schemas.microsoft.com/office/drawing/2014/main" id="{5A1D93A1-53FB-1007-A553-9F009DFC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929"/>
              <a:ext cx="300" cy="288"/>
            </a:xfrm>
            <a:custGeom>
              <a:avLst/>
              <a:gdLst>
                <a:gd name="T0" fmla="*/ 75 w 300"/>
                <a:gd name="T1" fmla="*/ 89 h 288"/>
                <a:gd name="T2" fmla="*/ 129 w 300"/>
                <a:gd name="T3" fmla="*/ 47 h 288"/>
                <a:gd name="T4" fmla="*/ 285 w 300"/>
                <a:gd name="T5" fmla="*/ 59 h 288"/>
                <a:gd name="T6" fmla="*/ 291 w 300"/>
                <a:gd name="T7" fmla="*/ 227 h 288"/>
                <a:gd name="T8" fmla="*/ 249 w 300"/>
                <a:gd name="T9" fmla="*/ 257 h 288"/>
                <a:gd name="T10" fmla="*/ 63 w 300"/>
                <a:gd name="T11" fmla="*/ 215 h 288"/>
                <a:gd name="T12" fmla="*/ 75 w 300"/>
                <a:gd name="T13" fmla="*/ 89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288">
                  <a:moveTo>
                    <a:pt x="75" y="89"/>
                  </a:moveTo>
                  <a:cubicBezTo>
                    <a:pt x="96" y="73"/>
                    <a:pt x="105" y="55"/>
                    <a:pt x="129" y="47"/>
                  </a:cubicBezTo>
                  <a:cubicBezTo>
                    <a:pt x="160" y="0"/>
                    <a:pt x="239" y="51"/>
                    <a:pt x="285" y="59"/>
                  </a:cubicBezTo>
                  <a:cubicBezTo>
                    <a:pt x="299" y="130"/>
                    <a:pt x="300" y="122"/>
                    <a:pt x="291" y="227"/>
                  </a:cubicBezTo>
                  <a:cubicBezTo>
                    <a:pt x="290" y="244"/>
                    <a:pt x="249" y="257"/>
                    <a:pt x="249" y="257"/>
                  </a:cubicBezTo>
                  <a:cubicBezTo>
                    <a:pt x="0" y="248"/>
                    <a:pt x="136" y="288"/>
                    <a:pt x="63" y="215"/>
                  </a:cubicBezTo>
                  <a:cubicBezTo>
                    <a:pt x="48" y="169"/>
                    <a:pt x="43" y="131"/>
                    <a:pt x="75" y="89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4" name="Rectangle 35">
            <a:extLst>
              <a:ext uri="{FF2B5EF4-FFF2-40B4-BE49-F238E27FC236}">
                <a16:creationId xmlns:a16="http://schemas.microsoft.com/office/drawing/2014/main" id="{EB70CBCB-8DF5-AD37-0CFC-EDA25446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960688"/>
            <a:ext cx="6697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4963" indent="-334963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77813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Partition of the data:</a:t>
            </a:r>
          </a:p>
        </p:txBody>
      </p:sp>
      <p:grpSp>
        <p:nvGrpSpPr>
          <p:cNvPr id="35855" name="Group 36">
            <a:extLst>
              <a:ext uri="{FF2B5EF4-FFF2-40B4-BE49-F238E27FC236}">
                <a16:creationId xmlns:a16="http://schemas.microsoft.com/office/drawing/2014/main" id="{E1F6A570-1BC2-14E9-5EA6-B012C133A368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5195888"/>
            <a:ext cx="1349375" cy="1077912"/>
            <a:chOff x="2653" y="3273"/>
            <a:chExt cx="850" cy="679"/>
          </a:xfrm>
        </p:grpSpPr>
        <p:sp>
          <p:nvSpPr>
            <p:cNvPr id="35856" name="Oval 37">
              <a:extLst>
                <a:ext uri="{FF2B5EF4-FFF2-40B4-BE49-F238E27FC236}">
                  <a16:creationId xmlns:a16="http://schemas.microsoft.com/office/drawing/2014/main" id="{AFCBAE1B-BD5A-FD08-FF29-7B9C3286F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3398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57" name="Oval 38">
              <a:extLst>
                <a:ext uri="{FF2B5EF4-FFF2-40B4-BE49-F238E27FC236}">
                  <a16:creationId xmlns:a16="http://schemas.microsoft.com/office/drawing/2014/main" id="{D3C5D18B-D19A-5370-ED44-9AF2BB5F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3362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58" name="Oval 39">
              <a:extLst>
                <a:ext uri="{FF2B5EF4-FFF2-40B4-BE49-F238E27FC236}">
                  <a16:creationId xmlns:a16="http://schemas.microsoft.com/office/drawing/2014/main" id="{5D3A3F80-6417-C28E-D765-1753C10EB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680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5859" name="Freeform 40">
              <a:extLst>
                <a:ext uri="{FF2B5EF4-FFF2-40B4-BE49-F238E27FC236}">
                  <a16:creationId xmlns:a16="http://schemas.microsoft.com/office/drawing/2014/main" id="{1299B022-E2F7-1512-ED29-CEE38352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572"/>
              <a:ext cx="580" cy="380"/>
            </a:xfrm>
            <a:custGeom>
              <a:avLst/>
              <a:gdLst>
                <a:gd name="T0" fmla="*/ 432 w 580"/>
                <a:gd name="T1" fmla="*/ 0 h 380"/>
                <a:gd name="T2" fmla="*/ 564 w 580"/>
                <a:gd name="T3" fmla="*/ 102 h 380"/>
                <a:gd name="T4" fmla="*/ 528 w 580"/>
                <a:gd name="T5" fmla="*/ 336 h 380"/>
                <a:gd name="T6" fmla="*/ 384 w 580"/>
                <a:gd name="T7" fmla="*/ 348 h 380"/>
                <a:gd name="T8" fmla="*/ 84 w 580"/>
                <a:gd name="T9" fmla="*/ 336 h 380"/>
                <a:gd name="T10" fmla="*/ 0 w 580"/>
                <a:gd name="T11" fmla="*/ 234 h 380"/>
                <a:gd name="T12" fmla="*/ 168 w 580"/>
                <a:gd name="T13" fmla="*/ 84 h 380"/>
                <a:gd name="T14" fmla="*/ 306 w 580"/>
                <a:gd name="T15" fmla="*/ 72 h 380"/>
                <a:gd name="T16" fmla="*/ 432 w 580"/>
                <a:gd name="T17" fmla="*/ 0 h 3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0" h="380">
                  <a:moveTo>
                    <a:pt x="432" y="0"/>
                  </a:moveTo>
                  <a:cubicBezTo>
                    <a:pt x="509" y="11"/>
                    <a:pt x="548" y="46"/>
                    <a:pt x="564" y="102"/>
                  </a:cubicBezTo>
                  <a:cubicBezTo>
                    <a:pt x="580" y="158"/>
                    <a:pt x="558" y="295"/>
                    <a:pt x="528" y="336"/>
                  </a:cubicBezTo>
                  <a:cubicBezTo>
                    <a:pt x="508" y="380"/>
                    <a:pt x="432" y="344"/>
                    <a:pt x="384" y="348"/>
                  </a:cubicBezTo>
                  <a:cubicBezTo>
                    <a:pt x="284" y="344"/>
                    <a:pt x="183" y="351"/>
                    <a:pt x="84" y="336"/>
                  </a:cubicBezTo>
                  <a:cubicBezTo>
                    <a:pt x="71" y="334"/>
                    <a:pt x="6" y="245"/>
                    <a:pt x="0" y="234"/>
                  </a:cubicBezTo>
                  <a:cubicBezTo>
                    <a:pt x="23" y="191"/>
                    <a:pt x="96" y="123"/>
                    <a:pt x="168" y="84"/>
                  </a:cubicBezTo>
                  <a:cubicBezTo>
                    <a:pt x="219" y="57"/>
                    <a:pt x="262" y="86"/>
                    <a:pt x="306" y="72"/>
                  </a:cubicBezTo>
                  <a:cubicBezTo>
                    <a:pt x="350" y="58"/>
                    <a:pt x="406" y="15"/>
                    <a:pt x="432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41">
              <a:extLst>
                <a:ext uri="{FF2B5EF4-FFF2-40B4-BE49-F238E27FC236}">
                  <a16:creationId xmlns:a16="http://schemas.microsoft.com/office/drawing/2014/main" id="{E0B63DCA-CFA2-A7B2-1EFA-5FB12CA00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292"/>
              <a:ext cx="395" cy="407"/>
            </a:xfrm>
            <a:custGeom>
              <a:avLst/>
              <a:gdLst>
                <a:gd name="T0" fmla="*/ 6 w 395"/>
                <a:gd name="T1" fmla="*/ 160 h 407"/>
                <a:gd name="T2" fmla="*/ 66 w 395"/>
                <a:gd name="T3" fmla="*/ 40 h 407"/>
                <a:gd name="T4" fmla="*/ 138 w 395"/>
                <a:gd name="T5" fmla="*/ 28 h 407"/>
                <a:gd name="T6" fmla="*/ 198 w 395"/>
                <a:gd name="T7" fmla="*/ 22 h 407"/>
                <a:gd name="T8" fmla="*/ 258 w 395"/>
                <a:gd name="T9" fmla="*/ 4 h 407"/>
                <a:gd name="T10" fmla="*/ 354 w 395"/>
                <a:gd name="T11" fmla="*/ 40 h 407"/>
                <a:gd name="T12" fmla="*/ 378 w 395"/>
                <a:gd name="T13" fmla="*/ 172 h 407"/>
                <a:gd name="T14" fmla="*/ 390 w 395"/>
                <a:gd name="T15" fmla="*/ 208 h 407"/>
                <a:gd name="T16" fmla="*/ 384 w 395"/>
                <a:gd name="T17" fmla="*/ 304 h 407"/>
                <a:gd name="T18" fmla="*/ 348 w 395"/>
                <a:gd name="T19" fmla="*/ 328 h 407"/>
                <a:gd name="T20" fmla="*/ 306 w 395"/>
                <a:gd name="T21" fmla="*/ 364 h 407"/>
                <a:gd name="T22" fmla="*/ 270 w 395"/>
                <a:gd name="T23" fmla="*/ 376 h 407"/>
                <a:gd name="T24" fmla="*/ 138 w 395"/>
                <a:gd name="T25" fmla="*/ 382 h 407"/>
                <a:gd name="T26" fmla="*/ 60 w 395"/>
                <a:gd name="T27" fmla="*/ 322 h 407"/>
                <a:gd name="T28" fmla="*/ 0 w 395"/>
                <a:gd name="T29" fmla="*/ 214 h 407"/>
                <a:gd name="T30" fmla="*/ 6 w 395"/>
                <a:gd name="T31" fmla="*/ 160 h 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5" h="407">
                  <a:moveTo>
                    <a:pt x="6" y="160"/>
                  </a:moveTo>
                  <a:cubicBezTo>
                    <a:pt x="29" y="126"/>
                    <a:pt x="36" y="57"/>
                    <a:pt x="66" y="40"/>
                  </a:cubicBezTo>
                  <a:cubicBezTo>
                    <a:pt x="77" y="34"/>
                    <a:pt x="138" y="28"/>
                    <a:pt x="138" y="28"/>
                  </a:cubicBezTo>
                  <a:cubicBezTo>
                    <a:pt x="158" y="26"/>
                    <a:pt x="178" y="24"/>
                    <a:pt x="198" y="22"/>
                  </a:cubicBezTo>
                  <a:cubicBezTo>
                    <a:pt x="242" y="7"/>
                    <a:pt x="222" y="13"/>
                    <a:pt x="258" y="4"/>
                  </a:cubicBezTo>
                  <a:cubicBezTo>
                    <a:pt x="313" y="10"/>
                    <a:pt x="324" y="0"/>
                    <a:pt x="354" y="40"/>
                  </a:cubicBezTo>
                  <a:cubicBezTo>
                    <a:pt x="378" y="113"/>
                    <a:pt x="360" y="39"/>
                    <a:pt x="378" y="172"/>
                  </a:cubicBezTo>
                  <a:cubicBezTo>
                    <a:pt x="380" y="185"/>
                    <a:pt x="390" y="208"/>
                    <a:pt x="390" y="208"/>
                  </a:cubicBezTo>
                  <a:cubicBezTo>
                    <a:pt x="388" y="240"/>
                    <a:pt x="395" y="274"/>
                    <a:pt x="384" y="304"/>
                  </a:cubicBezTo>
                  <a:cubicBezTo>
                    <a:pt x="379" y="318"/>
                    <a:pt x="358" y="318"/>
                    <a:pt x="348" y="328"/>
                  </a:cubicBezTo>
                  <a:cubicBezTo>
                    <a:pt x="336" y="340"/>
                    <a:pt x="321" y="356"/>
                    <a:pt x="306" y="364"/>
                  </a:cubicBezTo>
                  <a:cubicBezTo>
                    <a:pt x="295" y="370"/>
                    <a:pt x="270" y="376"/>
                    <a:pt x="270" y="376"/>
                  </a:cubicBezTo>
                  <a:cubicBezTo>
                    <a:pt x="229" y="407"/>
                    <a:pt x="186" y="398"/>
                    <a:pt x="138" y="382"/>
                  </a:cubicBezTo>
                  <a:cubicBezTo>
                    <a:pt x="123" y="371"/>
                    <a:pt x="81" y="329"/>
                    <a:pt x="60" y="322"/>
                  </a:cubicBezTo>
                  <a:cubicBezTo>
                    <a:pt x="38" y="289"/>
                    <a:pt x="0" y="256"/>
                    <a:pt x="0" y="214"/>
                  </a:cubicBezTo>
                  <a:lnTo>
                    <a:pt x="6" y="1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42">
              <a:extLst>
                <a:ext uri="{FF2B5EF4-FFF2-40B4-BE49-F238E27FC236}">
                  <a16:creationId xmlns:a16="http://schemas.microsoft.com/office/drawing/2014/main" id="{72C083FE-534A-B759-2CB7-D62D3D5F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273"/>
              <a:ext cx="300" cy="288"/>
            </a:xfrm>
            <a:custGeom>
              <a:avLst/>
              <a:gdLst>
                <a:gd name="T0" fmla="*/ 75 w 300"/>
                <a:gd name="T1" fmla="*/ 89 h 288"/>
                <a:gd name="T2" fmla="*/ 129 w 300"/>
                <a:gd name="T3" fmla="*/ 47 h 288"/>
                <a:gd name="T4" fmla="*/ 285 w 300"/>
                <a:gd name="T5" fmla="*/ 59 h 288"/>
                <a:gd name="T6" fmla="*/ 291 w 300"/>
                <a:gd name="T7" fmla="*/ 227 h 288"/>
                <a:gd name="T8" fmla="*/ 249 w 300"/>
                <a:gd name="T9" fmla="*/ 257 h 288"/>
                <a:gd name="T10" fmla="*/ 63 w 300"/>
                <a:gd name="T11" fmla="*/ 215 h 288"/>
                <a:gd name="T12" fmla="*/ 75 w 300"/>
                <a:gd name="T13" fmla="*/ 89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288">
                  <a:moveTo>
                    <a:pt x="75" y="89"/>
                  </a:moveTo>
                  <a:cubicBezTo>
                    <a:pt x="96" y="73"/>
                    <a:pt x="105" y="55"/>
                    <a:pt x="129" y="47"/>
                  </a:cubicBezTo>
                  <a:cubicBezTo>
                    <a:pt x="160" y="0"/>
                    <a:pt x="239" y="51"/>
                    <a:pt x="285" y="59"/>
                  </a:cubicBezTo>
                  <a:cubicBezTo>
                    <a:pt x="299" y="130"/>
                    <a:pt x="300" y="122"/>
                    <a:pt x="291" y="227"/>
                  </a:cubicBezTo>
                  <a:cubicBezTo>
                    <a:pt x="290" y="244"/>
                    <a:pt x="249" y="257"/>
                    <a:pt x="249" y="257"/>
                  </a:cubicBezTo>
                  <a:cubicBezTo>
                    <a:pt x="0" y="248"/>
                    <a:pt x="136" y="288"/>
                    <a:pt x="63" y="215"/>
                  </a:cubicBezTo>
                  <a:cubicBezTo>
                    <a:pt x="48" y="169"/>
                    <a:pt x="43" y="131"/>
                    <a:pt x="75" y="89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7CF4AF2-E567-3E24-7F14-25453B6F9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7888" cy="876300"/>
          </a:xfrm>
        </p:spPr>
        <p:txBody>
          <a:bodyPr/>
          <a:lstStyle/>
          <a:p>
            <a:pPr defTabSz="457200" eaLnBrk="1" hangingPunct="1"/>
            <a:r>
              <a:rPr lang="en-US" altLang="en-US" b="1">
                <a:effectLst/>
              </a:rPr>
              <a:t>Distance and cost function</a:t>
            </a:r>
          </a:p>
        </p:txBody>
      </p:sp>
      <p:graphicFrame>
        <p:nvGraphicFramePr>
          <p:cNvPr id="36867" name="Object 4">
            <a:extLst>
              <a:ext uri="{FF2B5EF4-FFF2-40B4-BE49-F238E27FC236}">
                <a16:creationId xmlns:a16="http://schemas.microsoft.com/office/drawing/2014/main" id="{8114A776-9602-7921-4504-F4E6A1580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312988"/>
          <a:ext cx="399573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469900" progId="Equation.3">
                  <p:embed/>
                </p:oleObj>
              </mc:Choice>
              <mc:Fallback>
                <p:oleObj name="Equation" r:id="rId2" imgW="16129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312988"/>
                        <a:ext cx="3995738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9">
            <a:extLst>
              <a:ext uri="{FF2B5EF4-FFF2-40B4-BE49-F238E27FC236}">
                <a16:creationId xmlns:a16="http://schemas.microsoft.com/office/drawing/2014/main" id="{0FE285E2-CC68-C2E9-B4F0-ECEC1ABA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65288"/>
            <a:ext cx="6697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4963" indent="-334963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77813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Euclidean distance of data vectors:</a:t>
            </a:r>
            <a:endParaRPr lang="en-US" altLang="en-US" i="1"/>
          </a:p>
        </p:txBody>
      </p:sp>
      <p:sp>
        <p:nvSpPr>
          <p:cNvPr id="36870" name="Rectangle 10">
            <a:extLst>
              <a:ext uri="{FF2B5EF4-FFF2-40B4-BE49-F238E27FC236}">
                <a16:creationId xmlns:a16="http://schemas.microsoft.com/office/drawing/2014/main" id="{0A216548-D0F9-DE97-1E9B-AF536003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608388"/>
            <a:ext cx="6697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4963" indent="-334963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77813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Total square error:</a:t>
            </a:r>
            <a:endParaRPr lang="en-US" altLang="en-US" i="1"/>
          </a:p>
        </p:txBody>
      </p:sp>
      <p:grpSp>
        <p:nvGrpSpPr>
          <p:cNvPr id="36871" name="Group 11">
            <a:extLst>
              <a:ext uri="{FF2B5EF4-FFF2-40B4-BE49-F238E27FC236}">
                <a16:creationId xmlns:a16="http://schemas.microsoft.com/office/drawing/2014/main" id="{FAFAC0DE-604D-83C5-5010-099F686601AB}"/>
              </a:ext>
            </a:extLst>
          </p:cNvPr>
          <p:cNvGrpSpPr>
            <a:grpSpLocks/>
          </p:cNvGrpSpPr>
          <p:nvPr/>
        </p:nvGrpSpPr>
        <p:grpSpPr bwMode="auto">
          <a:xfrm>
            <a:off x="6427788" y="4338638"/>
            <a:ext cx="1042987" cy="827087"/>
            <a:chOff x="4049" y="2866"/>
            <a:chExt cx="657" cy="521"/>
          </a:xfrm>
        </p:grpSpPr>
        <p:sp>
          <p:nvSpPr>
            <p:cNvPr id="36876" name="Oval 12">
              <a:extLst>
                <a:ext uri="{FF2B5EF4-FFF2-40B4-BE49-F238E27FC236}">
                  <a16:creationId xmlns:a16="http://schemas.microsoft.com/office/drawing/2014/main" id="{9E7158C9-C02B-D29E-864F-243FE6DA5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03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77" name="Oval 13">
              <a:extLst>
                <a:ext uri="{FF2B5EF4-FFF2-40B4-BE49-F238E27FC236}">
                  <a16:creationId xmlns:a16="http://schemas.microsoft.com/office/drawing/2014/main" id="{BB189015-E211-5C42-CDBF-897F89B80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921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78" name="Oval 14">
              <a:extLst>
                <a:ext uri="{FF2B5EF4-FFF2-40B4-BE49-F238E27FC236}">
                  <a16:creationId xmlns:a16="http://schemas.microsoft.com/office/drawing/2014/main" id="{A005D0C9-61ED-60C7-59D1-54E0FA01A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885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79" name="Oval 15">
              <a:extLst>
                <a:ext uri="{FF2B5EF4-FFF2-40B4-BE49-F238E27FC236}">
                  <a16:creationId xmlns:a16="http://schemas.microsoft.com/office/drawing/2014/main" id="{2A0676F9-1233-384D-DF70-8097212B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866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0" name="Oval 16">
              <a:extLst>
                <a:ext uri="{FF2B5EF4-FFF2-40B4-BE49-F238E27FC236}">
                  <a16:creationId xmlns:a16="http://schemas.microsoft.com/office/drawing/2014/main" id="{FC3DC3BB-DF38-C0D0-353B-80E555EC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979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1" name="Oval 17">
              <a:extLst>
                <a:ext uri="{FF2B5EF4-FFF2-40B4-BE49-F238E27FC236}">
                  <a16:creationId xmlns:a16="http://schemas.microsoft.com/office/drawing/2014/main" id="{8B4620CF-7E9E-6A01-11F6-0C62AFDB1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2911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2" name="Oval 18">
              <a:extLst>
                <a:ext uri="{FF2B5EF4-FFF2-40B4-BE49-F238E27FC236}">
                  <a16:creationId xmlns:a16="http://schemas.microsoft.com/office/drawing/2014/main" id="{A9EA1999-27C1-1428-F8FC-F3943A6EC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3161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3" name="Oval 19">
              <a:extLst>
                <a:ext uri="{FF2B5EF4-FFF2-40B4-BE49-F238E27FC236}">
                  <a16:creationId xmlns:a16="http://schemas.microsoft.com/office/drawing/2014/main" id="{7778BFF1-EFF8-1EFC-59C8-332BFB596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" y="3251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4" name="Oval 20">
              <a:extLst>
                <a:ext uri="{FF2B5EF4-FFF2-40B4-BE49-F238E27FC236}">
                  <a16:creationId xmlns:a16="http://schemas.microsoft.com/office/drawing/2014/main" id="{F6F681D0-2997-FBED-F33C-99C5D41FE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296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5" name="Oval 21">
              <a:extLst>
                <a:ext uri="{FF2B5EF4-FFF2-40B4-BE49-F238E27FC236}">
                  <a16:creationId xmlns:a16="http://schemas.microsoft.com/office/drawing/2014/main" id="{8B0268A9-5A21-164A-B003-0BF47A2B6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3025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86" name="Line 22">
              <a:extLst>
                <a:ext uri="{FF2B5EF4-FFF2-40B4-BE49-F238E27FC236}">
                  <a16:creationId xmlns:a16="http://schemas.microsoft.com/office/drawing/2014/main" id="{F4948A9D-AD17-BA91-6A62-E12B2A672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0" y="3271"/>
              <a:ext cx="158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3">
              <a:extLst>
                <a:ext uri="{FF2B5EF4-FFF2-40B4-BE49-F238E27FC236}">
                  <a16:creationId xmlns:a16="http://schemas.microsoft.com/office/drawing/2014/main" id="{E587F147-86FF-BB9D-6A7E-AE654510B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58" y="3271"/>
              <a:ext cx="46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24">
              <a:extLst>
                <a:ext uri="{FF2B5EF4-FFF2-40B4-BE49-F238E27FC236}">
                  <a16:creationId xmlns:a16="http://schemas.microsoft.com/office/drawing/2014/main" id="{AD2A7D95-5F7E-7A6E-ABD5-679BC3F29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8" y="3203"/>
              <a:ext cx="91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25">
              <a:extLst>
                <a:ext uri="{FF2B5EF4-FFF2-40B4-BE49-F238E27FC236}">
                  <a16:creationId xmlns:a16="http://schemas.microsoft.com/office/drawing/2014/main" id="{327B86BA-DD98-CE69-15D4-B146D9606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2999"/>
              <a:ext cx="6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26">
              <a:extLst>
                <a:ext uri="{FF2B5EF4-FFF2-40B4-BE49-F238E27FC236}">
                  <a16:creationId xmlns:a16="http://schemas.microsoft.com/office/drawing/2014/main" id="{2F98E986-B348-6006-F4D7-AA85008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908"/>
              <a:ext cx="2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7">
              <a:extLst>
                <a:ext uri="{FF2B5EF4-FFF2-40B4-BE49-F238E27FC236}">
                  <a16:creationId xmlns:a16="http://schemas.microsoft.com/office/drawing/2014/main" id="{AD7BD3C4-95C7-9742-FD63-5A84B57CA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0" y="2999"/>
              <a:ext cx="91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2" name="Group 28">
            <a:extLst>
              <a:ext uri="{FF2B5EF4-FFF2-40B4-BE49-F238E27FC236}">
                <a16:creationId xmlns:a16="http://schemas.microsoft.com/office/drawing/2014/main" id="{46D3D089-2677-3EB4-B321-17F38E4BA73D}"/>
              </a:ext>
            </a:extLst>
          </p:cNvPr>
          <p:cNvGrpSpPr>
            <a:grpSpLocks/>
          </p:cNvGrpSpPr>
          <p:nvPr/>
        </p:nvGrpSpPr>
        <p:grpSpPr bwMode="auto">
          <a:xfrm>
            <a:off x="6861175" y="2781300"/>
            <a:ext cx="447675" cy="230188"/>
            <a:chOff x="4309" y="1885"/>
            <a:chExt cx="282" cy="145"/>
          </a:xfrm>
        </p:grpSpPr>
        <p:sp>
          <p:nvSpPr>
            <p:cNvPr id="36873" name="Oval 29">
              <a:extLst>
                <a:ext uri="{FF2B5EF4-FFF2-40B4-BE49-F238E27FC236}">
                  <a16:creationId xmlns:a16="http://schemas.microsoft.com/office/drawing/2014/main" id="{608B386F-1EC1-9974-E3A5-5C5C05082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1885"/>
              <a:ext cx="145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74" name="Oval 30">
              <a:extLst>
                <a:ext uri="{FF2B5EF4-FFF2-40B4-BE49-F238E27FC236}">
                  <a16:creationId xmlns:a16="http://schemas.microsoft.com/office/drawing/2014/main" id="{EA9E106E-C69A-B9A9-AF56-6A14D9F93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1933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endParaRPr lang="en-US" altLang="en-US" sz="2000">
                <a:solidFill>
                  <a:srgbClr val="0000FF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6875" name="Line 31">
              <a:extLst>
                <a:ext uri="{FF2B5EF4-FFF2-40B4-BE49-F238E27FC236}">
                  <a16:creationId xmlns:a16="http://schemas.microsoft.com/office/drawing/2014/main" id="{55C3871A-B994-C9CB-2107-19C722FCA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6" y="1953"/>
              <a:ext cx="158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A08384F1-4929-E233-E01A-E567F4C0B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59033"/>
              </p:ext>
            </p:extLst>
          </p:nvPr>
        </p:nvGraphicFramePr>
        <p:xfrm>
          <a:off x="806450" y="4293716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431613" progId="Equation.3">
                  <p:embed/>
                </p:oleObj>
              </mc:Choice>
              <mc:Fallback>
                <p:oleObj name="Equation" r:id="rId4" imgW="1167893" imgH="431613" progId="Equation.3">
                  <p:embed/>
                  <p:pic>
                    <p:nvPicPr>
                      <p:cNvPr id="6151" name="Object 7">
                        <a:extLst>
                          <a:ext uri="{FF2B5EF4-FFF2-40B4-BE49-F238E27FC236}">
                            <a16:creationId xmlns:a16="http://schemas.microsoft.com/office/drawing/2014/main" id="{65A1B804-EB85-86DA-4FEF-79FA9ACB3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4293716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AF15242-823D-AF53-9C0F-0265B97E8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6688"/>
            <a:ext cx="8893175" cy="669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>
                <a:effectLst/>
              </a:rPr>
              <a:t>Clustering result as partition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F90DA6B-BA40-C5F5-8390-122EF112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229225"/>
            <a:ext cx="2273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Illustrated by </a:t>
            </a:r>
            <a:br>
              <a:rPr lang="en-GB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GB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Voronoi diagram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13D1F709-B2C3-0573-B81C-21FEC990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229225"/>
            <a:ext cx="18748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Illustrated by </a:t>
            </a:r>
            <a:br>
              <a:rPr lang="en-GB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GB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Convex hulls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ACC370E-3B56-A1A4-D193-394FA618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1196975"/>
            <a:ext cx="27987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Cluster prototypes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85814E65-2283-7177-B1DC-F141F818D3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81188"/>
            <a:ext cx="3273425" cy="3302000"/>
          </a:xfrm>
          <a:noFill/>
          <a:ln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Rectangle 7">
            <a:extLst>
              <a:ext uri="{FF2B5EF4-FFF2-40B4-BE49-F238E27FC236}">
                <a16:creationId xmlns:a16="http://schemas.microsoft.com/office/drawing/2014/main" id="{F5565A7B-8C38-A167-CAA3-D900C5E0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195388"/>
            <a:ext cx="24733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Partition of data</a:t>
            </a: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DDDC4E58-86C2-3591-DE3E-CC0E8D1EA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816225"/>
            <a:ext cx="288925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90C76162-98A1-07E8-08E3-D69AFF7A20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2312988"/>
            <a:ext cx="504825" cy="503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84D16422-8886-86F2-E722-D43FB5452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2312988"/>
            <a:ext cx="287337" cy="576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8B129B9E-B357-C5F6-0958-92B3A75B2F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1363" y="2889250"/>
            <a:ext cx="144462" cy="287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7228C273-C5DC-2689-C53B-C7A550FC9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3176588"/>
            <a:ext cx="287338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5D772A5A-5D40-37E6-4CAF-9DDEAB586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321050"/>
            <a:ext cx="71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902" name="Object 14">
            <a:extLst>
              <a:ext uri="{FF2B5EF4-FFF2-40B4-BE49-F238E27FC236}">
                <a16:creationId xmlns:a16="http://schemas.microsoft.com/office/drawing/2014/main" id="{3B1CF0F2-0C53-E25D-D490-0BE404D1ED1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735013" y="1881188"/>
          <a:ext cx="32607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923336" imgH="1954530" progId="Word.Document.8">
                  <p:embed/>
                </p:oleObj>
              </mc:Choice>
              <mc:Fallback>
                <p:oleObj name="Document" r:id="rId4" imgW="1923336" imgH="195453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881188"/>
                        <a:ext cx="3260725" cy="331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Line 15">
            <a:extLst>
              <a:ext uri="{FF2B5EF4-FFF2-40B4-BE49-F238E27FC236}">
                <a16:creationId xmlns:a16="http://schemas.microsoft.com/office/drawing/2014/main" id="{A76665F2-4633-E302-7071-72E3F800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850" y="2816225"/>
            <a:ext cx="287338" cy="396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752D843F-4FBD-B291-492B-BE4BEF4E84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5850" y="2708275"/>
            <a:ext cx="71438" cy="107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4EE749D7-55DE-B7CD-ED62-A91708F99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288" y="2420938"/>
            <a:ext cx="323850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18">
            <a:extLst>
              <a:ext uri="{FF2B5EF4-FFF2-40B4-BE49-F238E27FC236}">
                <a16:creationId xmlns:a16="http://schemas.microsoft.com/office/drawing/2014/main" id="{BC1B1559-174F-9C3E-73FE-AB627ED9C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3188" y="3141663"/>
            <a:ext cx="215900" cy="714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19">
            <a:extLst>
              <a:ext uri="{FF2B5EF4-FFF2-40B4-BE49-F238E27FC236}">
                <a16:creationId xmlns:a16="http://schemas.microsoft.com/office/drawing/2014/main" id="{ECB5DD0E-97EF-D8F1-5809-9608F4E54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9088" y="2889250"/>
            <a:ext cx="215900" cy="2524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>
            <a:extLst>
              <a:ext uri="{FF2B5EF4-FFF2-40B4-BE49-F238E27FC236}">
                <a16:creationId xmlns:a16="http://schemas.microsoft.com/office/drawing/2014/main" id="{42D07BCE-DAA5-6634-6E9A-234A8F878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2113" y="2457450"/>
            <a:ext cx="142875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>
            <a:extLst>
              <a:ext uri="{FF2B5EF4-FFF2-40B4-BE49-F238E27FC236}">
                <a16:creationId xmlns:a16="http://schemas.microsoft.com/office/drawing/2014/main" id="{2AE299C3-1608-9FB3-F86F-900B6C033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138" y="2420938"/>
            <a:ext cx="107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>
            <a:extLst>
              <a:ext uri="{FF2B5EF4-FFF2-40B4-BE49-F238E27FC236}">
                <a16:creationId xmlns:a16="http://schemas.microsoft.com/office/drawing/2014/main" id="{96F6008B-A05B-2D42-73C7-7189D32E5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9088" y="2420938"/>
            <a:ext cx="73025" cy="36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1B1714-7186-4EA5-71A4-C9858C80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1196975"/>
            <a:ext cx="27987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Cluster prototypes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FBDDE41F-7DE6-EE3E-BAAA-109A5613B3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81188"/>
            <a:ext cx="3273425" cy="3302000"/>
          </a:xfrm>
          <a:noFill/>
          <a:ln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FBB0A04B-4B9E-0CF8-CD3B-928EAC3A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195388"/>
            <a:ext cx="24733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Partition of data</a:t>
            </a:r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9EC522AB-1A6E-B4F8-0D2F-D392FC7B9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816225"/>
            <a:ext cx="288925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D07099CA-0ECA-37DA-623B-530AF686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2312988"/>
            <a:ext cx="504825" cy="503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FA72A50E-A36E-DE4E-A245-29BAD177B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2312988"/>
            <a:ext cx="287337" cy="576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152B1E6B-B54D-EA9C-B8EB-E71967EEF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1363" y="2889250"/>
            <a:ext cx="144462" cy="287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4B69DA4A-B929-6630-4B9E-5540ECCCD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3176588"/>
            <a:ext cx="287338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143A39BB-58C3-5D8F-2BB3-5CF57152D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3321050"/>
            <a:ext cx="71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1A6DCC8A-88B6-6ED7-2139-B81696715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02263"/>
            <a:ext cx="273526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6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Centroids </a:t>
            </a:r>
            <a:br>
              <a:rPr lang="en-GB" altLang="zh-CN" sz="26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GB" altLang="zh-CN" sz="26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 prototypes </a:t>
            </a:r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EC55D56B-B4D3-E360-706E-CB6770A0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00"/>
            <a:ext cx="29876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6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Partition by nearest</a:t>
            </a:r>
            <a:br>
              <a:rPr lang="en-GB" altLang="zh-CN" sz="26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GB" altLang="zh-CN" sz="26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prototype mapping</a:t>
            </a:r>
          </a:p>
        </p:txBody>
      </p:sp>
      <p:graphicFrame>
        <p:nvGraphicFramePr>
          <p:cNvPr id="39949" name="Object 13">
            <a:extLst>
              <a:ext uri="{FF2B5EF4-FFF2-40B4-BE49-F238E27FC236}">
                <a16:creationId xmlns:a16="http://schemas.microsoft.com/office/drawing/2014/main" id="{539552F1-8C6D-E524-BFF3-7148213C379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735013" y="1881188"/>
          <a:ext cx="32607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923336" imgH="1954530" progId="Word.Document.8">
                  <p:embed/>
                </p:oleObj>
              </mc:Choice>
              <mc:Fallback>
                <p:oleObj name="Document" r:id="rId4" imgW="1923336" imgH="195453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881188"/>
                        <a:ext cx="3260725" cy="331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Line 14">
            <a:extLst>
              <a:ext uri="{FF2B5EF4-FFF2-40B4-BE49-F238E27FC236}">
                <a16:creationId xmlns:a16="http://schemas.microsoft.com/office/drawing/2014/main" id="{11D1E3A2-535E-E0FE-EBA3-B572E72FF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850" y="2816225"/>
            <a:ext cx="287338" cy="396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>
            <a:extLst>
              <a:ext uri="{FF2B5EF4-FFF2-40B4-BE49-F238E27FC236}">
                <a16:creationId xmlns:a16="http://schemas.microsoft.com/office/drawing/2014/main" id="{9173F6D3-B76A-2205-C25C-68118DBB7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5850" y="2708275"/>
            <a:ext cx="71438" cy="107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>
            <a:extLst>
              <a:ext uri="{FF2B5EF4-FFF2-40B4-BE49-F238E27FC236}">
                <a16:creationId xmlns:a16="http://schemas.microsoft.com/office/drawing/2014/main" id="{0C71B935-3C2D-B790-27AA-5C72A8ACA5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288" y="2420938"/>
            <a:ext cx="323850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>
            <a:extLst>
              <a:ext uri="{FF2B5EF4-FFF2-40B4-BE49-F238E27FC236}">
                <a16:creationId xmlns:a16="http://schemas.microsoft.com/office/drawing/2014/main" id="{B619F225-CCEC-3AF4-E943-B998A0861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3188" y="3141663"/>
            <a:ext cx="215900" cy="714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>
            <a:extLst>
              <a:ext uri="{FF2B5EF4-FFF2-40B4-BE49-F238E27FC236}">
                <a16:creationId xmlns:a16="http://schemas.microsoft.com/office/drawing/2014/main" id="{138C91A9-9583-B504-F116-9756E3AF22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9088" y="2889250"/>
            <a:ext cx="215900" cy="2524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>
            <a:extLst>
              <a:ext uri="{FF2B5EF4-FFF2-40B4-BE49-F238E27FC236}">
                <a16:creationId xmlns:a16="http://schemas.microsoft.com/office/drawing/2014/main" id="{25018F3A-082E-76C9-78CD-BE4B93778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2113" y="2457450"/>
            <a:ext cx="142875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07500D3B-B9A6-6A79-A669-0EDCDEC19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138" y="2420938"/>
            <a:ext cx="107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798BDE85-52FE-0006-B1E3-9BDABD4E6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9088" y="2420938"/>
            <a:ext cx="73025" cy="36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Freeform 22">
            <a:extLst>
              <a:ext uri="{FF2B5EF4-FFF2-40B4-BE49-F238E27FC236}">
                <a16:creationId xmlns:a16="http://schemas.microsoft.com/office/drawing/2014/main" id="{F84760C7-3611-026C-29E1-1AAD73A5D02B}"/>
              </a:ext>
            </a:extLst>
          </p:cNvPr>
          <p:cNvSpPr>
            <a:spLocks/>
          </p:cNvSpPr>
          <p:nvPr/>
        </p:nvSpPr>
        <p:spPr bwMode="auto">
          <a:xfrm>
            <a:off x="3492500" y="5192713"/>
            <a:ext cx="1871663" cy="773112"/>
          </a:xfrm>
          <a:custGeom>
            <a:avLst/>
            <a:gdLst>
              <a:gd name="T0" fmla="*/ 0 w 1179"/>
              <a:gd name="T1" fmla="*/ 0 h 487"/>
              <a:gd name="T2" fmla="*/ 443547618 w 1179"/>
              <a:gd name="T3" fmla="*/ 829130076 h 487"/>
              <a:gd name="T4" fmla="*/ 1411287877 w 1179"/>
              <a:gd name="T5" fmla="*/ 1222274197 h 487"/>
              <a:gd name="T6" fmla="*/ 2147483646 w 1179"/>
              <a:gd name="T7" fmla="*/ 859371932 h 487"/>
              <a:gd name="T8" fmla="*/ 2147483646 w 1179"/>
              <a:gd name="T9" fmla="*/ 0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9" h="487">
                <a:moveTo>
                  <a:pt x="0" y="0"/>
                </a:moveTo>
                <a:cubicBezTo>
                  <a:pt x="29" y="55"/>
                  <a:pt x="83" y="248"/>
                  <a:pt x="176" y="329"/>
                </a:cubicBezTo>
                <a:cubicBezTo>
                  <a:pt x="269" y="410"/>
                  <a:pt x="412" y="483"/>
                  <a:pt x="560" y="485"/>
                </a:cubicBezTo>
                <a:cubicBezTo>
                  <a:pt x="708" y="487"/>
                  <a:pt x="961" y="422"/>
                  <a:pt x="1064" y="341"/>
                </a:cubicBezTo>
                <a:cubicBezTo>
                  <a:pt x="1167" y="260"/>
                  <a:pt x="1155" y="71"/>
                  <a:pt x="117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Freeform 23">
            <a:extLst>
              <a:ext uri="{FF2B5EF4-FFF2-40B4-BE49-F238E27FC236}">
                <a16:creationId xmlns:a16="http://schemas.microsoft.com/office/drawing/2014/main" id="{7080EBEC-3652-16F2-8159-C7320240B851}"/>
              </a:ext>
            </a:extLst>
          </p:cNvPr>
          <p:cNvSpPr>
            <a:spLocks/>
          </p:cNvSpPr>
          <p:nvPr/>
        </p:nvSpPr>
        <p:spPr bwMode="auto">
          <a:xfrm>
            <a:off x="2667000" y="5181600"/>
            <a:ext cx="4667250" cy="1492250"/>
          </a:xfrm>
          <a:custGeom>
            <a:avLst/>
            <a:gdLst>
              <a:gd name="T0" fmla="*/ 2147483646 w 2940"/>
              <a:gd name="T1" fmla="*/ 0 h 940"/>
              <a:gd name="T2" fmla="*/ 2147483646 w 2940"/>
              <a:gd name="T3" fmla="*/ 1391126250 h 940"/>
              <a:gd name="T4" fmla="*/ 2147483646 w 2940"/>
              <a:gd name="T5" fmla="*/ 2147483646 h 940"/>
              <a:gd name="T6" fmla="*/ 1451610000 w 2940"/>
              <a:gd name="T7" fmla="*/ 1995963750 h 940"/>
              <a:gd name="T8" fmla="*/ 0 w 2940"/>
              <a:gd name="T9" fmla="*/ 30241875 h 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40" h="940">
                <a:moveTo>
                  <a:pt x="2940" y="0"/>
                </a:moveTo>
                <a:cubicBezTo>
                  <a:pt x="2916" y="92"/>
                  <a:pt x="2905" y="402"/>
                  <a:pt x="2781" y="552"/>
                </a:cubicBezTo>
                <a:cubicBezTo>
                  <a:pt x="2657" y="702"/>
                  <a:pt x="2562" y="860"/>
                  <a:pt x="2195" y="900"/>
                </a:cubicBezTo>
                <a:cubicBezTo>
                  <a:pt x="1828" y="940"/>
                  <a:pt x="942" y="940"/>
                  <a:pt x="576" y="792"/>
                </a:cubicBezTo>
                <a:cubicBezTo>
                  <a:pt x="210" y="644"/>
                  <a:pt x="120" y="174"/>
                  <a:pt x="0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Rectangle 2">
            <a:extLst>
              <a:ext uri="{FF2B5EF4-FFF2-40B4-BE49-F238E27FC236}">
                <a16:creationId xmlns:a16="http://schemas.microsoft.com/office/drawing/2014/main" id="{5459EB31-6314-FFA0-16FB-843B5C67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12725"/>
            <a:ext cx="8712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solidFill>
                  <a:schemeClr val="tx2"/>
                </a:solidFill>
                <a:ea typeface="SimSun" panose="02010600030101010101" pitchFamily="2" charset="-122"/>
              </a:rPr>
              <a:t>Duality of partition and centroids</a:t>
            </a:r>
            <a:endParaRPr lang="en-US" altLang="zh-CN" sz="400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DFA499-7446-6593-D349-7718195B4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3" y="115888"/>
            <a:ext cx="8707437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Sample data</a:t>
            </a:r>
          </a:p>
        </p:txBody>
      </p:sp>
      <p:graphicFrame>
        <p:nvGraphicFramePr>
          <p:cNvPr id="8195" name="Object 7">
            <a:extLst>
              <a:ext uri="{FF2B5EF4-FFF2-40B4-BE49-F238E27FC236}">
                <a16:creationId xmlns:a16="http://schemas.microsoft.com/office/drawing/2014/main" id="{7F435478-794E-75D6-78B7-48C32CAF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420938"/>
          <a:ext cx="8094662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015978" imgH="1566386" progId="Word.Document.8">
                  <p:embed/>
                </p:oleObj>
              </mc:Choice>
              <mc:Fallback>
                <p:oleObj name="Document" r:id="rId2" imgW="4015978" imgH="156638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65"/>
                      <a:stretch>
                        <a:fillRect/>
                      </a:stretch>
                    </p:blipFill>
                    <p:spPr bwMode="auto">
                      <a:xfrm>
                        <a:off x="468313" y="2420938"/>
                        <a:ext cx="8094662" cy="346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>
            <a:extLst>
              <a:ext uri="{FF2B5EF4-FFF2-40B4-BE49-F238E27FC236}">
                <a16:creationId xmlns:a16="http://schemas.microsoft.com/office/drawing/2014/main" id="{A2238C91-C561-BB7B-8B6C-911E7EE4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45370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Employment statistics: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E674E9C-0FA7-1B96-EC19-F0AF32CB4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35113"/>
            <a:ext cx="8424863" cy="1584325"/>
          </a:xfrm>
        </p:spPr>
        <p:txBody>
          <a:bodyPr/>
          <a:lstStyle/>
          <a:p>
            <a:pPr marL="334963" indent="-334963" defTabSz="457200" eaLnBrk="1" hangingPunct="1"/>
            <a:r>
              <a:rPr lang="en-US" altLang="en-US" sz="2600" b="1">
                <a:effectLst/>
              </a:rPr>
              <a:t>Centroid condition</a:t>
            </a:r>
            <a:r>
              <a:rPr lang="en-US" altLang="en-US" sz="2600">
                <a:effectLst/>
              </a:rPr>
              <a:t>: for a given partition (</a:t>
            </a:r>
            <a:r>
              <a:rPr lang="en-US" altLang="en-US" sz="2600" i="1">
                <a:effectLst/>
              </a:rPr>
              <a:t>P</a:t>
            </a:r>
            <a:r>
              <a:rPr lang="en-US" altLang="en-US" sz="2600">
                <a:effectLst/>
              </a:rPr>
              <a:t>), optimal cluster centroids (</a:t>
            </a:r>
            <a:r>
              <a:rPr lang="en-US" altLang="en-US" sz="2600" i="1">
                <a:effectLst/>
              </a:rPr>
              <a:t>C</a:t>
            </a:r>
            <a:r>
              <a:rPr lang="en-US" altLang="en-US" sz="2600">
                <a:effectLst/>
              </a:rPr>
              <a:t>) for minimizing MSE are the average vectors of the clusters: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26C463-DADF-D9EC-18F4-DC076DFE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C79B7516-DFEB-A99F-6F38-0D4F1EAB4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878A368D-2BD2-4013-F7FB-AE2FE1BB7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830513"/>
          <a:ext cx="27352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711200" progId="Equation.3">
                  <p:embed/>
                </p:oleObj>
              </mc:Choice>
              <mc:Fallback>
                <p:oleObj name="Equation" r:id="rId2" imgW="14351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830513"/>
                        <a:ext cx="273526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>
            <a:extLst>
              <a:ext uri="{FF2B5EF4-FFF2-40B4-BE49-F238E27FC236}">
                <a16:creationId xmlns:a16="http://schemas.microsoft.com/office/drawing/2014/main" id="{B179313B-97A8-00A1-675B-69D32AC340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5738" y="5422900"/>
          <a:ext cx="50609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342900" progId="Equation.3">
                  <p:embed/>
                </p:oleObj>
              </mc:Choice>
              <mc:Fallback>
                <p:oleObj name="Equation" r:id="rId4" imgW="21336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5422900"/>
                        <a:ext cx="506095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7">
            <a:extLst>
              <a:ext uri="{FF2B5EF4-FFF2-40B4-BE49-F238E27FC236}">
                <a16:creationId xmlns:a16="http://schemas.microsoft.com/office/drawing/2014/main" id="{177E09B0-8251-44D7-B508-82D934643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/>
          <a:lstStyle/>
          <a:p>
            <a:pPr eaLnBrk="1" hangingPunct="1"/>
            <a:r>
              <a:rPr lang="en-US" altLang="en-US" sz="4000" b="1">
                <a:effectLst/>
              </a:rPr>
              <a:t>Dependency of data structures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950A850B-B6D2-0017-8CA0-F43F391D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487863"/>
            <a:ext cx="84978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/>
              <a:t>Optimal partition</a:t>
            </a:r>
            <a:r>
              <a:rPr lang="en-US" altLang="en-US" sz="2600"/>
              <a:t>: for a given centroids (</a:t>
            </a:r>
            <a:r>
              <a:rPr lang="en-US" altLang="en-US" sz="2600" i="1"/>
              <a:t>C</a:t>
            </a:r>
            <a:r>
              <a:rPr lang="en-US" altLang="en-US" sz="2600"/>
              <a:t>), optimal partition is the one with nearest centroid 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624D6F49-626C-6639-76CE-D7DB53DA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ea typeface="SimSun" panose="02010600030101010101" pitchFamily="2" charset="-122"/>
              </a:rPr>
              <a:t>K-means algorithm</a:t>
            </a:r>
          </a:p>
        </p:txBody>
      </p:sp>
      <p:sp>
        <p:nvSpPr>
          <p:cNvPr id="43011" name="Rectangle 6">
            <a:extLst>
              <a:ext uri="{FF2B5EF4-FFF2-40B4-BE49-F238E27FC236}">
                <a16:creationId xmlns:a16="http://schemas.microsoft.com/office/drawing/2014/main" id="{6CBCA353-5FF5-0D1A-0975-D7F065595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51656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>
            <a:extLst>
              <a:ext uri="{FF2B5EF4-FFF2-40B4-BE49-F238E27FC236}">
                <a16:creationId xmlns:a16="http://schemas.microsoft.com/office/drawing/2014/main" id="{EE63E376-F1D3-7958-0BBD-C947584F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941168"/>
            <a:ext cx="5400675" cy="7921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225D8F9-95ED-E942-DC9D-8CE9C242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33056"/>
            <a:ext cx="5400675" cy="9366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 dirty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1788DE2-FA73-BEB4-343A-5522D4A32F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497887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0"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effectLst/>
                <a:cs typeface="Arial" panose="020B0604020202020204" pitchFamily="34" charset="0"/>
              </a:rPr>
              <a:t>K-means algorithm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95186D-05EC-0D94-945D-062C39BC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55451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X = </a:t>
            </a:r>
            <a:r>
              <a:rPr lang="cs-CZ" altLang="en-US" sz="2400" dirty="0">
                <a:cs typeface="Arial" panose="020B0604020202020204" pitchFamily="34" charset="0"/>
              </a:rPr>
              <a:t>Data set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C = Cluster centroids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P = Partition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Arial" panose="020B0604020202020204" pitchFamily="34" charset="0"/>
              </a:rPr>
              <a:t>K-Means</a:t>
            </a:r>
            <a:r>
              <a:rPr lang="en-US" altLang="en-US" sz="2600" dirty="0">
                <a:cs typeface="Arial" panose="020B0604020202020204" pitchFamily="34" charset="0"/>
              </a:rPr>
              <a:t>(X, C) → (C, P)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Arial" panose="020B0604020202020204" pitchFamily="34" charset="0"/>
              </a:rPr>
              <a:t>REPEAT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Arial" panose="020B0604020202020204" pitchFamily="34" charset="0"/>
              </a:rPr>
              <a:t>	</a:t>
            </a:r>
            <a:r>
              <a:rPr lang="en-US" altLang="en-US" sz="2600" dirty="0" err="1">
                <a:cs typeface="Arial" panose="020B0604020202020204" pitchFamily="34" charset="0"/>
              </a:rPr>
              <a:t>C</a:t>
            </a:r>
            <a:r>
              <a:rPr lang="en-US" altLang="en-US" sz="2600" baseline="-25000" dirty="0" err="1">
                <a:cs typeface="Arial" panose="020B0604020202020204" pitchFamily="34" charset="0"/>
              </a:rPr>
              <a:t>prev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i="1" dirty="0">
                <a:cs typeface="Arial" panose="020B0604020202020204" pitchFamily="34" charset="0"/>
              </a:rPr>
              <a:t>C</a:t>
            </a:r>
            <a:r>
              <a:rPr lang="en-US" altLang="en-US" sz="26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Arial" panose="020B0604020202020204" pitchFamily="34" charset="0"/>
              </a:rPr>
              <a:t>	FOR i:=1 TO N DO</a:t>
            </a:r>
            <a:r>
              <a:rPr lang="cs-CZ" altLang="en-US" sz="2600" dirty="0">
                <a:cs typeface="Arial" panose="020B0604020202020204" pitchFamily="34" charset="0"/>
              </a:rPr>
              <a:t>				</a:t>
            </a:r>
            <a:r>
              <a:rPr lang="en-US" altLang="en-US" sz="2600" baseline="-25000" dirty="0">
                <a:cs typeface="Arial" panose="020B0604020202020204" pitchFamily="34" charset="0"/>
              </a:rPr>
              <a:t> </a:t>
            </a:r>
            <a:r>
              <a:rPr lang="en-US" altLang="en-US" sz="2600" dirty="0">
                <a:cs typeface="Arial" panose="020B0604020202020204" pitchFamily="34" charset="0"/>
              </a:rPr>
              <a:t>p</a:t>
            </a:r>
            <a:r>
              <a:rPr lang="en-US" altLang="en-US" sz="2600" baseline="-25000" dirty="0">
                <a:cs typeface="Arial" panose="020B0604020202020204" pitchFamily="34" charset="0"/>
              </a:rPr>
              <a:t>i </a:t>
            </a:r>
            <a:r>
              <a:rPr lang="en-US" altLang="en-US" sz="2600" dirty="0"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FindNearest</a:t>
            </a:r>
            <a:r>
              <a:rPr lang="en-US" altLang="en-US" sz="2600" dirty="0">
                <a:cs typeface="Arial" panose="020B0604020202020204" pitchFamily="34" charset="0"/>
              </a:rPr>
              <a:t>(x</a:t>
            </a:r>
            <a:r>
              <a:rPr lang="en-US" altLang="en-US" sz="2600" baseline="-25000" dirty="0">
                <a:cs typeface="Arial" panose="020B0604020202020204" pitchFamily="34" charset="0"/>
              </a:rPr>
              <a:t>i</a:t>
            </a:r>
            <a:r>
              <a:rPr lang="en-US" altLang="en-US" sz="2600" dirty="0">
                <a:cs typeface="Arial" panose="020B0604020202020204" pitchFamily="34" charset="0"/>
              </a:rPr>
              <a:t>, C);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600" dirty="0">
                <a:cs typeface="Arial" panose="020B0604020202020204" pitchFamily="34" charset="0"/>
              </a:rPr>
              <a:t>	FOR j:=1 TO k 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600" baseline="-25000" dirty="0">
                <a:cs typeface="Arial" panose="020B0604020202020204" pitchFamily="34" charset="0"/>
              </a:rPr>
              <a:t>		</a:t>
            </a:r>
            <a:r>
              <a:rPr lang="en-US" altLang="en-US" sz="2600" dirty="0" err="1">
                <a:cs typeface="Arial" panose="020B0604020202020204" pitchFamily="34" charset="0"/>
              </a:rPr>
              <a:t>c</a:t>
            </a:r>
            <a:r>
              <a:rPr lang="en-US" altLang="en-US" sz="2600" baseline="-25000" dirty="0" err="1">
                <a:cs typeface="Arial" panose="020B0604020202020204" pitchFamily="34" charset="0"/>
              </a:rPr>
              <a:t>j</a:t>
            </a:r>
            <a:r>
              <a:rPr lang="en-US" altLang="en-US" sz="2600" baseline="-25000" dirty="0">
                <a:cs typeface="Arial" panose="020B0604020202020204" pitchFamily="34" charset="0"/>
              </a:rPr>
              <a:t> </a:t>
            </a:r>
            <a:r>
              <a:rPr lang="en-US" altLang="en-US" sz="2600" dirty="0"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cs typeface="Arial" panose="020B0604020202020204" pitchFamily="34" charset="0"/>
              </a:rPr>
              <a:t> Average x</a:t>
            </a:r>
            <a:r>
              <a:rPr lang="en-US" altLang="en-US" sz="2600" baseline="-25000" dirty="0">
                <a:cs typeface="Arial" panose="020B0604020202020204" pitchFamily="34" charset="0"/>
              </a:rPr>
              <a:t>i</a:t>
            </a:r>
            <a:r>
              <a:rPr lang="en-US" altLang="en-US" sz="2600" dirty="0">
                <a:cs typeface="Arial" panose="020B0604020202020204" pitchFamily="34" charset="0"/>
              </a:rPr>
              <a:t>  </a:t>
            </a:r>
            <a:r>
              <a:rPr lang="en-US" altLang="en-US" sz="2600" dirty="0">
                <a:cs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 dirty="0">
                <a:cs typeface="Arial" panose="020B0604020202020204" pitchFamily="34" charset="0"/>
              </a:rPr>
              <a:t>  p</a:t>
            </a:r>
            <a:r>
              <a:rPr lang="en-US" altLang="en-US" sz="2600" baseline="-25000" dirty="0">
                <a:cs typeface="Arial" panose="020B0604020202020204" pitchFamily="34" charset="0"/>
              </a:rPr>
              <a:t>i</a:t>
            </a:r>
            <a:r>
              <a:rPr lang="en-US" altLang="en-US" sz="2600" dirty="0">
                <a:cs typeface="Arial" panose="020B0604020202020204" pitchFamily="34" charset="0"/>
              </a:rPr>
              <a:t> = j;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Arial" panose="020B0604020202020204" pitchFamily="34" charset="0"/>
              </a:rPr>
              <a:t>UNTIL C = </a:t>
            </a:r>
            <a:r>
              <a:rPr lang="en-US" altLang="en-US" sz="2600" dirty="0" err="1">
                <a:cs typeface="Arial" panose="020B0604020202020204" pitchFamily="34" charset="0"/>
              </a:rPr>
              <a:t>C</a:t>
            </a:r>
            <a:r>
              <a:rPr lang="en-US" altLang="en-US" sz="2600" baseline="-25000" dirty="0" err="1">
                <a:cs typeface="Arial" panose="020B0604020202020204" pitchFamily="34" charset="0"/>
              </a:rPr>
              <a:t>prev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600" baseline="-25000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aseline="-25000" dirty="0">
              <a:cs typeface="Arial" panose="020B0604020202020204" pitchFamily="34" charset="0"/>
            </a:endParaRP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789F567F-DA34-6271-FC6E-58FF42FD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475" y="4193531"/>
            <a:ext cx="246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400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Assignment step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D20E5933-0074-8189-AE06-9F7FA135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517" y="5130156"/>
            <a:ext cx="201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400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Centroid step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C9FBD-FFAE-9742-76EE-F7D689F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60" y="3428075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1   4   1   1   5   5   5   2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D76182-C4FA-2CA7-9EED-85DA2EA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60" y="5432864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1   3   1   2   4   6   4   3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2D0B7-96C2-2229-162A-6BA1D853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46" y="5415945"/>
            <a:ext cx="205184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C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485" y="1628800"/>
            <a:ext cx="3165931" cy="3067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+mj-lt"/>
              </a:rPr>
              <a:t>Calculate sums: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FOR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 i:=1 TO N </a:t>
            </a: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j := P[</a:t>
            </a: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];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Sum[j] := Sum[j] + X[</a:t>
            </a: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];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n[j]++;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altLang="en-US" sz="2215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+mj-lt"/>
              </a:rPr>
              <a:t>Centroids: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FOR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 j:=1 TO k </a:t>
            </a: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C[j] := Sum[j] / n[j];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31F18C-6297-4976-3A6C-0C8145F5E6E9}"/>
              </a:ext>
            </a:extLst>
          </p:cNvPr>
          <p:cNvCxnSpPr/>
          <p:nvPr/>
        </p:nvCxnSpPr>
        <p:spPr bwMode="auto">
          <a:xfrm>
            <a:off x="1292866" y="3861048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A6E5B6-8774-FD77-83FF-9EB25E7A63A9}"/>
              </a:ext>
            </a:extLst>
          </p:cNvPr>
          <p:cNvCxnSpPr/>
          <p:nvPr/>
        </p:nvCxnSpPr>
        <p:spPr bwMode="auto">
          <a:xfrm>
            <a:off x="1686141" y="386243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6ADE2B-8B60-3BE2-3D0E-15545907A6A2}"/>
              </a:ext>
            </a:extLst>
          </p:cNvPr>
          <p:cNvCxnSpPr/>
          <p:nvPr/>
        </p:nvCxnSpPr>
        <p:spPr bwMode="auto">
          <a:xfrm>
            <a:off x="2090494" y="386243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DD6D7-CA84-8623-F751-A2ADEDE7E143}"/>
              </a:ext>
            </a:extLst>
          </p:cNvPr>
          <p:cNvSpPr txBox="1"/>
          <p:nvPr/>
        </p:nvSpPr>
        <p:spPr>
          <a:xfrm>
            <a:off x="395536" y="4365104"/>
            <a:ext cx="3987306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∑ =   4  12   4  8 16  24 16 12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69" y="117981"/>
            <a:ext cx="7844204" cy="9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877" b="1" dirty="0">
                <a:latin typeface="Tahoma" panose="020B0604030504040204" pitchFamily="34" charset="0"/>
                <a:cs typeface="Tahoma" panose="020B0604030504040204" pitchFamily="34" charset="0"/>
              </a:rPr>
              <a:t>Calculating centroid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Mean in dimension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DBCFB1-525A-01A6-D966-797D5BF9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243" y="2840576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1   4   1   3   3   7   7   7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59ED1DE-E09F-3B48-C30B-AE9589AC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626" y="2264512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1   2   1   2   6   6   2   2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B8EEA-5717-8171-D2CF-EAF479D6B2FE}"/>
              </a:ext>
            </a:extLst>
          </p:cNvPr>
          <p:cNvSpPr/>
          <p:nvPr/>
        </p:nvSpPr>
        <p:spPr bwMode="auto">
          <a:xfrm>
            <a:off x="1046029" y="1628800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latin typeface="+mj-lt"/>
              <a:cs typeface="Tahoma" panose="020B0604030504040204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8EE12D7-3CE2-2D2A-BF0B-598F23AD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65" y="1688448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1   2   1   2   2   6   2   1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504" name="Straight Connector 21503">
            <a:extLst>
              <a:ext uri="{FF2B5EF4-FFF2-40B4-BE49-F238E27FC236}">
                <a16:creationId xmlns:a16="http://schemas.microsoft.com/office/drawing/2014/main" id="{CA1567C2-90CC-3646-4745-CE01D1424F4C}"/>
              </a:ext>
            </a:extLst>
          </p:cNvPr>
          <p:cNvCxnSpPr/>
          <p:nvPr/>
        </p:nvCxnSpPr>
        <p:spPr bwMode="auto">
          <a:xfrm>
            <a:off x="2483768" y="3861048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5" name="Straight Connector 21504">
            <a:extLst>
              <a:ext uri="{FF2B5EF4-FFF2-40B4-BE49-F238E27FC236}">
                <a16:creationId xmlns:a16="http://schemas.microsoft.com/office/drawing/2014/main" id="{6869C46D-D417-1267-5A7A-82BDB62357EF}"/>
              </a:ext>
            </a:extLst>
          </p:cNvPr>
          <p:cNvCxnSpPr/>
          <p:nvPr/>
        </p:nvCxnSpPr>
        <p:spPr bwMode="auto">
          <a:xfrm>
            <a:off x="2843808" y="3861048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6" name="Straight Connector 21505">
            <a:extLst>
              <a:ext uri="{FF2B5EF4-FFF2-40B4-BE49-F238E27FC236}">
                <a16:creationId xmlns:a16="http://schemas.microsoft.com/office/drawing/2014/main" id="{05C82787-A13F-039D-1084-2C13F6A83F34}"/>
              </a:ext>
            </a:extLst>
          </p:cNvPr>
          <p:cNvCxnSpPr/>
          <p:nvPr/>
        </p:nvCxnSpPr>
        <p:spPr bwMode="auto">
          <a:xfrm>
            <a:off x="3248161" y="3861048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id="{B6509F69-5783-832A-1523-2D692F875965}"/>
              </a:ext>
            </a:extLst>
          </p:cNvPr>
          <p:cNvCxnSpPr/>
          <p:nvPr/>
        </p:nvCxnSpPr>
        <p:spPr bwMode="auto">
          <a:xfrm>
            <a:off x="3624818" y="3861048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Straight Connector 21508">
            <a:extLst>
              <a:ext uri="{FF2B5EF4-FFF2-40B4-BE49-F238E27FC236}">
                <a16:creationId xmlns:a16="http://schemas.microsoft.com/office/drawing/2014/main" id="{41C6C275-A31F-A574-9525-566E12360F9C}"/>
              </a:ext>
            </a:extLst>
          </p:cNvPr>
          <p:cNvCxnSpPr/>
          <p:nvPr/>
        </p:nvCxnSpPr>
        <p:spPr bwMode="auto">
          <a:xfrm>
            <a:off x="3995936" y="3861048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3B2F8F42-4F3F-8AAD-956D-0ED5FA7A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56" y="1719985"/>
            <a:ext cx="189154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215" dirty="0">
                <a:solidFill>
                  <a:schemeClr val="tx1"/>
                </a:solidFill>
                <a:latin typeface="+mj-lt"/>
              </a:rPr>
              <a:t>X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20" name="Rectangle 21519">
            <a:extLst>
              <a:ext uri="{FF2B5EF4-FFF2-40B4-BE49-F238E27FC236}">
                <a16:creationId xmlns:a16="http://schemas.microsoft.com/office/drawing/2014/main" id="{A85FB922-9B6A-E8FA-6653-4EC43431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5517232"/>
            <a:ext cx="100027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O(N)</a:t>
            </a:r>
          </a:p>
        </p:txBody>
      </p:sp>
      <p:sp>
        <p:nvSpPr>
          <p:cNvPr id="21521" name="Rectangle 21520">
            <a:extLst>
              <a:ext uri="{FF2B5EF4-FFF2-40B4-BE49-F238E27FC236}">
                <a16:creationId xmlns:a16="http://schemas.microsoft.com/office/drawing/2014/main" id="{0B0E83BD-9734-B143-69DF-FB89CF5D67C3}"/>
              </a:ext>
            </a:extLst>
          </p:cNvPr>
          <p:cNvSpPr/>
          <p:nvPr/>
        </p:nvSpPr>
        <p:spPr bwMode="auto">
          <a:xfrm>
            <a:off x="1046029" y="2204864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1522" name="Rectangle 21521">
            <a:extLst>
              <a:ext uri="{FF2B5EF4-FFF2-40B4-BE49-F238E27FC236}">
                <a16:creationId xmlns:a16="http://schemas.microsoft.com/office/drawing/2014/main" id="{A18D6574-B5DF-63EB-E850-03CE0F792AB9}"/>
              </a:ext>
            </a:extLst>
          </p:cNvPr>
          <p:cNvSpPr/>
          <p:nvPr/>
        </p:nvSpPr>
        <p:spPr bwMode="auto">
          <a:xfrm>
            <a:off x="1043608" y="2780928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1523" name="Rectangle 21522">
            <a:extLst>
              <a:ext uri="{FF2B5EF4-FFF2-40B4-BE49-F238E27FC236}">
                <a16:creationId xmlns:a16="http://schemas.microsoft.com/office/drawing/2014/main" id="{8A08C951-5622-B06F-FD7C-7D2DB0E597A8}"/>
              </a:ext>
            </a:extLst>
          </p:cNvPr>
          <p:cNvSpPr/>
          <p:nvPr/>
        </p:nvSpPr>
        <p:spPr bwMode="auto">
          <a:xfrm>
            <a:off x="1043608" y="3356992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1532" name="Rectangle 21531">
            <a:extLst>
              <a:ext uri="{FF2B5EF4-FFF2-40B4-BE49-F238E27FC236}">
                <a16:creationId xmlns:a16="http://schemas.microsoft.com/office/drawing/2014/main" id="{8DEB273C-B6AA-0250-93D4-034378565984}"/>
              </a:ext>
            </a:extLst>
          </p:cNvPr>
          <p:cNvSpPr/>
          <p:nvPr/>
        </p:nvSpPr>
        <p:spPr bwMode="auto">
          <a:xfrm>
            <a:off x="1046029" y="5373216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latin typeface="+mj-lt"/>
              <a:cs typeface="Tahoma" panose="020B0604030504040204" pitchFamily="34" charset="0"/>
            </a:endParaRPr>
          </a:p>
        </p:txBody>
      </p:sp>
      <p:cxnSp>
        <p:nvCxnSpPr>
          <p:cNvPr id="21533" name="Straight Connector 21532">
            <a:extLst>
              <a:ext uri="{FF2B5EF4-FFF2-40B4-BE49-F238E27FC236}">
                <a16:creationId xmlns:a16="http://schemas.microsoft.com/office/drawing/2014/main" id="{EA216B79-F199-B788-E174-A8AF861A0F9C}"/>
              </a:ext>
            </a:extLst>
          </p:cNvPr>
          <p:cNvCxnSpPr/>
          <p:nvPr/>
        </p:nvCxnSpPr>
        <p:spPr bwMode="auto">
          <a:xfrm>
            <a:off x="1292866" y="4748162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4" name="Straight Connector 21533">
            <a:extLst>
              <a:ext uri="{FF2B5EF4-FFF2-40B4-BE49-F238E27FC236}">
                <a16:creationId xmlns:a16="http://schemas.microsoft.com/office/drawing/2014/main" id="{52A21DAB-56FB-E2D7-F29D-16C72360A2BF}"/>
              </a:ext>
            </a:extLst>
          </p:cNvPr>
          <p:cNvCxnSpPr/>
          <p:nvPr/>
        </p:nvCxnSpPr>
        <p:spPr bwMode="auto">
          <a:xfrm>
            <a:off x="1686141" y="474955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5" name="Straight Connector 21534">
            <a:extLst>
              <a:ext uri="{FF2B5EF4-FFF2-40B4-BE49-F238E27FC236}">
                <a16:creationId xmlns:a16="http://schemas.microsoft.com/office/drawing/2014/main" id="{B28212AB-B51E-0354-B63E-659F25D5FA6E}"/>
              </a:ext>
            </a:extLst>
          </p:cNvPr>
          <p:cNvCxnSpPr/>
          <p:nvPr/>
        </p:nvCxnSpPr>
        <p:spPr bwMode="auto">
          <a:xfrm>
            <a:off x="2090494" y="474955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6" name="Straight Connector 21535">
            <a:extLst>
              <a:ext uri="{FF2B5EF4-FFF2-40B4-BE49-F238E27FC236}">
                <a16:creationId xmlns:a16="http://schemas.microsoft.com/office/drawing/2014/main" id="{9509B2FD-76CC-A96A-BDF1-8727A09AED0F}"/>
              </a:ext>
            </a:extLst>
          </p:cNvPr>
          <p:cNvCxnSpPr/>
          <p:nvPr/>
        </p:nvCxnSpPr>
        <p:spPr bwMode="auto">
          <a:xfrm>
            <a:off x="2483768" y="4748162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7" name="Straight Connector 21536">
            <a:extLst>
              <a:ext uri="{FF2B5EF4-FFF2-40B4-BE49-F238E27FC236}">
                <a16:creationId xmlns:a16="http://schemas.microsoft.com/office/drawing/2014/main" id="{5F1BED42-EE92-B79A-46C1-632C8E7F2454}"/>
              </a:ext>
            </a:extLst>
          </p:cNvPr>
          <p:cNvCxnSpPr/>
          <p:nvPr/>
        </p:nvCxnSpPr>
        <p:spPr bwMode="auto">
          <a:xfrm>
            <a:off x="2843808" y="4748162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8" name="Straight Connector 21537">
            <a:extLst>
              <a:ext uri="{FF2B5EF4-FFF2-40B4-BE49-F238E27FC236}">
                <a16:creationId xmlns:a16="http://schemas.microsoft.com/office/drawing/2014/main" id="{2818B6E7-1F9A-2A51-2CC5-2A1BB6BCCC70}"/>
              </a:ext>
            </a:extLst>
          </p:cNvPr>
          <p:cNvCxnSpPr/>
          <p:nvPr/>
        </p:nvCxnSpPr>
        <p:spPr bwMode="auto">
          <a:xfrm>
            <a:off x="3248161" y="4748162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Straight Connector 21538">
            <a:extLst>
              <a:ext uri="{FF2B5EF4-FFF2-40B4-BE49-F238E27FC236}">
                <a16:creationId xmlns:a16="http://schemas.microsoft.com/office/drawing/2014/main" id="{63C78BEE-6EE0-A8B1-658D-60BDCBAAD6E9}"/>
              </a:ext>
            </a:extLst>
          </p:cNvPr>
          <p:cNvCxnSpPr/>
          <p:nvPr/>
        </p:nvCxnSpPr>
        <p:spPr bwMode="auto">
          <a:xfrm>
            <a:off x="3624818" y="4748162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Straight Connector 21539">
            <a:extLst>
              <a:ext uri="{FF2B5EF4-FFF2-40B4-BE49-F238E27FC236}">
                <a16:creationId xmlns:a16="http://schemas.microsoft.com/office/drawing/2014/main" id="{7A0F02BB-FBD5-5BCF-12D7-4B5FAB8B0136}"/>
              </a:ext>
            </a:extLst>
          </p:cNvPr>
          <p:cNvCxnSpPr/>
          <p:nvPr/>
        </p:nvCxnSpPr>
        <p:spPr bwMode="auto">
          <a:xfrm>
            <a:off x="3995936" y="4748162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394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609252"/>
            <a:ext cx="4066819" cy="47720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+mj-lt"/>
              </a:rPr>
              <a:t>Assignments: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FOR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 i:=1 TO </a:t>
            </a: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 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best := </a:t>
            </a: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NearestCentroid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(I,C);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P[</a:t>
            </a: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] := best;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altLang="en-US" sz="2215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+mj-lt"/>
              </a:rPr>
              <a:t>Nearest centroid:</a:t>
            </a:r>
            <a:endParaRPr lang="en-US" altLang="en-US" sz="2215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NearestCentroid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x,C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best:=1;  mind:=MAXINT;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FOR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 j:=1 TO k </a:t>
            </a: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d := </a:t>
            </a:r>
            <a:r>
              <a:rPr lang="en-US" altLang="en-US" sz="2215" dirty="0" err="1">
                <a:solidFill>
                  <a:schemeClr val="tx1"/>
                </a:solidFill>
                <a:latin typeface="+mj-lt"/>
              </a:rPr>
              <a:t>dist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(x, C[j]);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IF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 d &lt; mind </a:t>
            </a:r>
            <a:r>
              <a:rPr lang="en-US" altLang="en-US" sz="2215" b="1" dirty="0">
                <a:solidFill>
                  <a:schemeClr val="tx1"/>
                </a:solidFill>
                <a:latin typeface="+mj-lt"/>
              </a:rPr>
              <a:t>THEN</a:t>
            </a: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	best := j;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		mind := d;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chemeClr val="tx1"/>
                </a:solidFill>
                <a:latin typeface="+mj-lt"/>
              </a:rPr>
              <a:t>RETURN(best);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69" y="117981"/>
            <a:ext cx="7844204" cy="9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877" b="1" dirty="0">
                <a:latin typeface="Tahoma" panose="020B0604030504040204" pitchFamily="34" charset="0"/>
                <a:cs typeface="Tahoma" panose="020B0604030504040204" pitchFamily="34" charset="0"/>
              </a:rPr>
              <a:t>Calculating assignments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Find nearest centroid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F5070-865F-2155-949B-6D68CA03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97" y="2022075"/>
            <a:ext cx="328615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    x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     x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3   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…   </a:t>
            </a:r>
            <a:r>
              <a:rPr lang="en-US" altLang="en-US" sz="2769" dirty="0" err="1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r>
              <a:rPr lang="en-US" altLang="en-US" sz="2769" baseline="-25000" dirty="0" err="1">
                <a:solidFill>
                  <a:schemeClr val="tx1"/>
                </a:solidFill>
                <a:latin typeface="Tahoma" panose="020B0604030504040204" pitchFamily="34" charset="0"/>
              </a:rPr>
              <a:t>n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2E604A-C3C5-15E4-E29C-269A3851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55" y="5406450"/>
            <a:ext cx="2794035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   </a:t>
            </a:r>
            <a:r>
              <a:rPr lang="fi-FI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   </a:t>
            </a:r>
            <a:r>
              <a:rPr lang="fi-FI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3  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… </a:t>
            </a:r>
            <a:r>
              <a:rPr lang="fi-FI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769" baseline="-25000" dirty="0">
                <a:solidFill>
                  <a:schemeClr val="tx1"/>
                </a:solidFill>
                <a:latin typeface="Tahoma" panose="020B0604030504040204" pitchFamily="34" charset="0"/>
              </a:rPr>
              <a:t>k</a:t>
            </a:r>
            <a:r>
              <a:rPr lang="en-US" altLang="en-US" sz="2769" dirty="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85AD35E-B74D-9EFF-929E-F0C8D2B2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30998"/>
            <a:ext cx="1207382" cy="319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46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n=5,000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E56A7E7-50B1-2909-47E0-2F8DA726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015077"/>
            <a:ext cx="822661" cy="319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46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k=15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D4B7F80-F0C0-B174-9B42-FFB0D18A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89" y="4941168"/>
            <a:ext cx="1838645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Centroids:</a:t>
            </a:r>
            <a:endParaRPr lang="en-US" altLang="en-US" sz="2769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328410F-2AD3-AB6B-FAAD-EBD2BBC4B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33" y="1556792"/>
            <a:ext cx="971420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Data:</a:t>
            </a:r>
            <a:endParaRPr lang="en-US" altLang="en-US" sz="2769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533BF17-A48F-00E9-49B0-270407E0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6085994"/>
            <a:ext cx="1301638" cy="51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323" b="1" dirty="0">
                <a:solidFill>
                  <a:srgbClr val="0000FF"/>
                </a:solidFill>
                <a:latin typeface="Tahoma" panose="020B0604030504040204" pitchFamily="34" charset="0"/>
              </a:rPr>
              <a:t>O(</a:t>
            </a:r>
            <a:r>
              <a:rPr lang="en-US" altLang="en-US" sz="3323" b="1" dirty="0" err="1">
                <a:solidFill>
                  <a:srgbClr val="0000FF"/>
                </a:solidFill>
                <a:latin typeface="Tahoma" panose="020B0604030504040204" pitchFamily="34" charset="0"/>
              </a:rPr>
              <a:t>kN</a:t>
            </a:r>
            <a:r>
              <a:rPr lang="en-US" altLang="en-US" sz="3323" b="1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231871-5ABB-CF08-64C5-D53A283E20AF}"/>
              </a:ext>
            </a:extLst>
          </p:cNvPr>
          <p:cNvCxnSpPr/>
          <p:nvPr/>
        </p:nvCxnSpPr>
        <p:spPr bwMode="auto">
          <a:xfrm flipH="1">
            <a:off x="706551" y="2564904"/>
            <a:ext cx="1278948" cy="22433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CDDD01-6346-7D53-83E5-32EFEA1D84C9}"/>
              </a:ext>
            </a:extLst>
          </p:cNvPr>
          <p:cNvCxnSpPr/>
          <p:nvPr/>
        </p:nvCxnSpPr>
        <p:spPr bwMode="auto">
          <a:xfrm flipH="1">
            <a:off x="1325853" y="2636912"/>
            <a:ext cx="731654" cy="21322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0" name="Straight Arrow Connector 21509">
            <a:extLst>
              <a:ext uri="{FF2B5EF4-FFF2-40B4-BE49-F238E27FC236}">
                <a16:creationId xmlns:a16="http://schemas.microsoft.com/office/drawing/2014/main" id="{7ABAA8D9-E13D-7EBA-080F-B65A1D9AEC40}"/>
              </a:ext>
            </a:extLst>
          </p:cNvPr>
          <p:cNvCxnSpPr/>
          <p:nvPr/>
        </p:nvCxnSpPr>
        <p:spPr bwMode="auto">
          <a:xfrm flipH="1">
            <a:off x="1766582" y="2578568"/>
            <a:ext cx="390052" cy="22905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0" name="Straight Arrow Connector 21519">
            <a:extLst>
              <a:ext uri="{FF2B5EF4-FFF2-40B4-BE49-F238E27FC236}">
                <a16:creationId xmlns:a16="http://schemas.microsoft.com/office/drawing/2014/main" id="{5E261A54-1993-E94E-3F3F-B81C489FAE8A}"/>
              </a:ext>
            </a:extLst>
          </p:cNvPr>
          <p:cNvCxnSpPr/>
          <p:nvPr/>
        </p:nvCxnSpPr>
        <p:spPr bwMode="auto">
          <a:xfrm>
            <a:off x="2241359" y="2578568"/>
            <a:ext cx="298298" cy="25756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9607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>
            <a:extLst>
              <a:ext uri="{FF2B5EF4-FFF2-40B4-BE49-F238E27FC236}">
                <a16:creationId xmlns:a16="http://schemas.microsoft.com/office/drawing/2014/main" id="{CC0E5E09-4611-9C7F-6469-DFD5DB97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751" y="2420219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F7D0CD2-D7AC-EBB2-9E23-1D5FF010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74" y="116632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Mean or median?</a:t>
            </a:r>
            <a:endParaRPr lang="en-US" altLang="en-US" sz="2215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1B07020-9630-4B71-E1B7-4EED3FC7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606" y="3434906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FB2CB4-C2B2-7F6A-4EBC-118EE36BF3BC}"/>
              </a:ext>
            </a:extLst>
          </p:cNvPr>
          <p:cNvCxnSpPr/>
          <p:nvPr/>
        </p:nvCxnSpPr>
        <p:spPr bwMode="auto">
          <a:xfrm>
            <a:off x="1690712" y="2132856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86FEC333-627C-1D4D-45F7-D71D4D02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88" y="233958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C04399-9CC2-A64B-183E-2E1EB10E430B}"/>
              </a:ext>
            </a:extLst>
          </p:cNvPr>
          <p:cNvSpPr>
            <a:spLocks noChangeAspect="1"/>
          </p:cNvSpPr>
          <p:nvPr/>
        </p:nvSpPr>
        <p:spPr bwMode="auto">
          <a:xfrm>
            <a:off x="1834728" y="198887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D87AF6-D61C-825F-D0A8-302E44E72BC6}"/>
              </a:ext>
            </a:extLst>
          </p:cNvPr>
          <p:cNvSpPr>
            <a:spLocks noChangeAspect="1"/>
          </p:cNvSpPr>
          <p:nvPr/>
        </p:nvSpPr>
        <p:spPr bwMode="auto">
          <a:xfrm>
            <a:off x="2410824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593CCE-F464-5C48-9086-F0CA88C32FD6}"/>
              </a:ext>
            </a:extLst>
          </p:cNvPr>
          <p:cNvSpPr>
            <a:spLocks noChangeAspect="1"/>
          </p:cNvSpPr>
          <p:nvPr/>
        </p:nvSpPr>
        <p:spPr bwMode="auto">
          <a:xfrm>
            <a:off x="3346928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1C0A18-87E7-7B75-0987-4D162924F242}"/>
              </a:ext>
            </a:extLst>
          </p:cNvPr>
          <p:cNvSpPr>
            <a:spLocks noChangeAspect="1"/>
          </p:cNvSpPr>
          <p:nvPr/>
        </p:nvSpPr>
        <p:spPr bwMode="auto">
          <a:xfrm>
            <a:off x="5147128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628CC0-D974-FEBC-7CE7-1A502CB46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250" y="234888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8CC55B0-1BB3-2B9F-CB3F-0EC9458F0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604" y="234888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8C151F1-00C3-0ACB-6A6C-F139A116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593" y="2339588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97399DA-AD0C-69DC-7F5D-91199E85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04" y="233958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5C6DE8-503B-57C8-FCB8-3BD7F67CC8F9}"/>
              </a:ext>
            </a:extLst>
          </p:cNvPr>
          <p:cNvSpPr>
            <a:spLocks noChangeAspect="1"/>
          </p:cNvSpPr>
          <p:nvPr/>
        </p:nvSpPr>
        <p:spPr bwMode="auto">
          <a:xfrm>
            <a:off x="6011224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9807DE7-E424-9541-C363-514D4576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751" y="4499159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E1EFC0-3814-6CAC-556D-FDA77B7EB16F}"/>
              </a:ext>
            </a:extLst>
          </p:cNvPr>
          <p:cNvCxnSpPr/>
          <p:nvPr/>
        </p:nvCxnSpPr>
        <p:spPr bwMode="auto">
          <a:xfrm>
            <a:off x="1690712" y="4211796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55571042-C0E1-2970-30B5-161A3023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88" y="441852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B3E422-200F-BDC1-E43C-A4850EC5EA6D}"/>
              </a:ext>
            </a:extLst>
          </p:cNvPr>
          <p:cNvSpPr>
            <a:spLocks noChangeAspect="1"/>
          </p:cNvSpPr>
          <p:nvPr/>
        </p:nvSpPr>
        <p:spPr bwMode="auto">
          <a:xfrm>
            <a:off x="1834728" y="406781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FE8690-2B3C-E8E3-D5AA-08D17853EBC5}"/>
              </a:ext>
            </a:extLst>
          </p:cNvPr>
          <p:cNvSpPr>
            <a:spLocks noChangeAspect="1"/>
          </p:cNvSpPr>
          <p:nvPr/>
        </p:nvSpPr>
        <p:spPr bwMode="auto">
          <a:xfrm>
            <a:off x="2410824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50E3E9-FB17-49C1-F8DE-93DB2853A4DD}"/>
              </a:ext>
            </a:extLst>
          </p:cNvPr>
          <p:cNvSpPr>
            <a:spLocks noChangeAspect="1"/>
          </p:cNvSpPr>
          <p:nvPr/>
        </p:nvSpPr>
        <p:spPr bwMode="auto">
          <a:xfrm>
            <a:off x="3346928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A05CC-7912-3079-1D4A-5A6E281EF011}"/>
              </a:ext>
            </a:extLst>
          </p:cNvPr>
          <p:cNvSpPr>
            <a:spLocks noChangeAspect="1"/>
          </p:cNvSpPr>
          <p:nvPr/>
        </p:nvSpPr>
        <p:spPr bwMode="auto">
          <a:xfrm>
            <a:off x="5147128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975C1364-041C-30E8-00FA-F48A1114F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250" y="442782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C3BBDE4-CDC2-96FB-8FAD-746771CC3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604" y="442782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E594E18-73D4-7D7F-1CEA-E4E664FE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593" y="4418528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91FFC8CC-4225-1661-017A-04878456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402" y="4427820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04" name="Rectangle 3">
            <a:extLst>
              <a:ext uri="{FF2B5EF4-FFF2-40B4-BE49-F238E27FC236}">
                <a16:creationId xmlns:a16="http://schemas.microsoft.com/office/drawing/2014/main" id="{6BFD5104-13C2-A6DE-289F-E5552F54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04" y="441852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05" name="Oval 47104">
            <a:extLst>
              <a:ext uri="{FF2B5EF4-FFF2-40B4-BE49-F238E27FC236}">
                <a16:creationId xmlns:a16="http://schemas.microsoft.com/office/drawing/2014/main" id="{134448F4-A58C-801A-5816-7D56B8C6C8DB}"/>
              </a:ext>
            </a:extLst>
          </p:cNvPr>
          <p:cNvSpPr>
            <a:spLocks noChangeAspect="1"/>
          </p:cNvSpPr>
          <p:nvPr/>
        </p:nvSpPr>
        <p:spPr bwMode="auto">
          <a:xfrm>
            <a:off x="6011224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6" name="Oval 47105">
            <a:extLst>
              <a:ext uri="{FF2B5EF4-FFF2-40B4-BE49-F238E27FC236}">
                <a16:creationId xmlns:a16="http://schemas.microsoft.com/office/drawing/2014/main" id="{A74D3BB2-17FD-29B9-B6C3-A6D9C119C1E1}"/>
              </a:ext>
            </a:extLst>
          </p:cNvPr>
          <p:cNvSpPr>
            <a:spLocks noChangeAspect="1"/>
          </p:cNvSpPr>
          <p:nvPr/>
        </p:nvSpPr>
        <p:spPr bwMode="auto">
          <a:xfrm>
            <a:off x="3995984" y="3986528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10F5C76B-E108-24D2-D38D-FD0248FD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719" y="602986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47109" name="Straight Arrow Connector 47108">
            <a:extLst>
              <a:ext uri="{FF2B5EF4-FFF2-40B4-BE49-F238E27FC236}">
                <a16:creationId xmlns:a16="http://schemas.microsoft.com/office/drawing/2014/main" id="{5B902C30-C3BC-22ED-A79E-574AEB8F9C15}"/>
              </a:ext>
            </a:extLst>
          </p:cNvPr>
          <p:cNvCxnSpPr/>
          <p:nvPr/>
        </p:nvCxnSpPr>
        <p:spPr bwMode="auto">
          <a:xfrm>
            <a:off x="1691680" y="574250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0" name="Rectangle 3">
            <a:extLst>
              <a:ext uri="{FF2B5EF4-FFF2-40B4-BE49-F238E27FC236}">
                <a16:creationId xmlns:a16="http://schemas.microsoft.com/office/drawing/2014/main" id="{F051C1F6-40C8-EC89-7E38-257F8CC8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756" y="594923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7111" name="Oval 47110">
            <a:extLst>
              <a:ext uri="{FF2B5EF4-FFF2-40B4-BE49-F238E27FC236}">
                <a16:creationId xmlns:a16="http://schemas.microsoft.com/office/drawing/2014/main" id="{9939927F-F22B-A7D3-4054-D4ED39F4618E}"/>
              </a:ext>
            </a:extLst>
          </p:cNvPr>
          <p:cNvSpPr>
            <a:spLocks noChangeAspect="1"/>
          </p:cNvSpPr>
          <p:nvPr/>
        </p:nvSpPr>
        <p:spPr bwMode="auto">
          <a:xfrm>
            <a:off x="1835696" y="559851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12" name="Oval 47111">
            <a:extLst>
              <a:ext uri="{FF2B5EF4-FFF2-40B4-BE49-F238E27FC236}">
                <a16:creationId xmlns:a16="http://schemas.microsoft.com/office/drawing/2014/main" id="{571AE8EB-D1CE-981D-1401-87A5FE5A7A62}"/>
              </a:ext>
            </a:extLst>
          </p:cNvPr>
          <p:cNvSpPr>
            <a:spLocks noChangeAspect="1"/>
          </p:cNvSpPr>
          <p:nvPr/>
        </p:nvSpPr>
        <p:spPr bwMode="auto">
          <a:xfrm>
            <a:off x="2411792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13" name="Oval 47112">
            <a:extLst>
              <a:ext uri="{FF2B5EF4-FFF2-40B4-BE49-F238E27FC236}">
                <a16:creationId xmlns:a16="http://schemas.microsoft.com/office/drawing/2014/main" id="{D00C1828-A5C2-24EA-7775-57391FCDD09A}"/>
              </a:ext>
            </a:extLst>
          </p:cNvPr>
          <p:cNvSpPr>
            <a:spLocks noChangeAspect="1"/>
          </p:cNvSpPr>
          <p:nvPr/>
        </p:nvSpPr>
        <p:spPr bwMode="auto">
          <a:xfrm>
            <a:off x="3347896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14" name="Oval 47113">
            <a:extLst>
              <a:ext uri="{FF2B5EF4-FFF2-40B4-BE49-F238E27FC236}">
                <a16:creationId xmlns:a16="http://schemas.microsoft.com/office/drawing/2014/main" id="{6E8DD582-4594-A182-9D41-C2E8596526B3}"/>
              </a:ext>
            </a:extLst>
          </p:cNvPr>
          <p:cNvSpPr>
            <a:spLocks noChangeAspect="1"/>
          </p:cNvSpPr>
          <p:nvPr/>
        </p:nvSpPr>
        <p:spPr bwMode="auto">
          <a:xfrm>
            <a:off x="5148096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15" name="Rectangle 3">
            <a:extLst>
              <a:ext uri="{FF2B5EF4-FFF2-40B4-BE49-F238E27FC236}">
                <a16:creationId xmlns:a16="http://schemas.microsoft.com/office/drawing/2014/main" id="{664EF0C9-3B7E-10F5-DBDC-6D6EA85D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218" y="595852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7116" name="Rectangle 3">
            <a:extLst>
              <a:ext uri="{FF2B5EF4-FFF2-40B4-BE49-F238E27FC236}">
                <a16:creationId xmlns:a16="http://schemas.microsoft.com/office/drawing/2014/main" id="{CFCD9DD9-0219-F557-B6EE-D4A572C5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572" y="595852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17" name="Rectangle 3">
            <a:extLst>
              <a:ext uri="{FF2B5EF4-FFF2-40B4-BE49-F238E27FC236}">
                <a16:creationId xmlns:a16="http://schemas.microsoft.com/office/drawing/2014/main" id="{1BE647EB-915B-9B43-5D06-F2AA4277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561" y="594923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7119" name="Rectangle 3">
            <a:extLst>
              <a:ext uri="{FF2B5EF4-FFF2-40B4-BE49-F238E27FC236}">
                <a16:creationId xmlns:a16="http://schemas.microsoft.com/office/drawing/2014/main" id="{2635088F-F61C-4A4D-4505-A0E05009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594923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20" name="Oval 47119">
            <a:extLst>
              <a:ext uri="{FF2B5EF4-FFF2-40B4-BE49-F238E27FC236}">
                <a16:creationId xmlns:a16="http://schemas.microsoft.com/office/drawing/2014/main" id="{C803F805-9FC5-59CD-1D3E-AD96FDFF3148}"/>
              </a:ext>
            </a:extLst>
          </p:cNvPr>
          <p:cNvSpPr>
            <a:spLocks noChangeAspect="1"/>
          </p:cNvSpPr>
          <p:nvPr/>
        </p:nvSpPr>
        <p:spPr bwMode="auto">
          <a:xfrm>
            <a:off x="6012192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21" name="Oval 47120">
            <a:extLst>
              <a:ext uri="{FF2B5EF4-FFF2-40B4-BE49-F238E27FC236}">
                <a16:creationId xmlns:a16="http://schemas.microsoft.com/office/drawing/2014/main" id="{BB423AA3-601D-BD56-436B-AB1EA7F9EE7F}"/>
              </a:ext>
            </a:extLst>
          </p:cNvPr>
          <p:cNvSpPr>
            <a:spLocks noChangeAspect="1"/>
          </p:cNvSpPr>
          <p:nvPr/>
        </p:nvSpPr>
        <p:spPr bwMode="auto">
          <a:xfrm>
            <a:off x="3275856" y="5517232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22" name="Rectangle 3">
            <a:extLst>
              <a:ext uri="{FF2B5EF4-FFF2-40B4-BE49-F238E27FC236}">
                <a16:creationId xmlns:a16="http://schemas.microsoft.com/office/drawing/2014/main" id="{0CD7E29F-FD6E-9AF1-19AA-23C802D0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501908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Median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8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>
            <a:extLst>
              <a:ext uri="{FF2B5EF4-FFF2-40B4-BE49-F238E27FC236}">
                <a16:creationId xmlns:a16="http://schemas.microsoft.com/office/drawing/2014/main" id="{CC0E5E09-4611-9C7F-6469-DFD5DB97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407" y="529463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04574D-74FA-8046-1BB3-85239BA1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74" y="116632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Mean is optimal for SSE</a:t>
            </a:r>
            <a:endParaRPr lang="en-US" altLang="en-US" sz="2215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5E6CE61-0155-CF56-456C-ECB23663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38" y="2348880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638EAC-7713-52FB-1A09-F8287F7D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583" y="341313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60FA62-BF95-C5DB-8C5B-BA763B56DFC6}"/>
              </a:ext>
            </a:extLst>
          </p:cNvPr>
          <p:cNvCxnSpPr/>
          <p:nvPr/>
        </p:nvCxnSpPr>
        <p:spPr bwMode="auto">
          <a:xfrm>
            <a:off x="467544" y="31257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846B0053-E7CF-3AF3-FE82-5DC539380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20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2A3A31-3612-A962-9B94-BAA657008CC3}"/>
              </a:ext>
            </a:extLst>
          </p:cNvPr>
          <p:cNvSpPr>
            <a:spLocks noChangeAspect="1"/>
          </p:cNvSpPr>
          <p:nvPr/>
        </p:nvSpPr>
        <p:spPr bwMode="auto">
          <a:xfrm>
            <a:off x="611560" y="29817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D1D057-414F-90D0-8711-40783EBFA0D6}"/>
              </a:ext>
            </a:extLst>
          </p:cNvPr>
          <p:cNvSpPr>
            <a:spLocks noChangeAspect="1"/>
          </p:cNvSpPr>
          <p:nvPr/>
        </p:nvSpPr>
        <p:spPr bwMode="auto">
          <a:xfrm>
            <a:off x="11876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0FEC2D-E988-B3DB-DB1C-DFBDF57ECF1E}"/>
              </a:ext>
            </a:extLst>
          </p:cNvPr>
          <p:cNvSpPr>
            <a:spLocks noChangeAspect="1"/>
          </p:cNvSpPr>
          <p:nvPr/>
        </p:nvSpPr>
        <p:spPr bwMode="auto">
          <a:xfrm>
            <a:off x="21237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4A20F8-2196-A1E2-0BB9-C101413B35C0}"/>
              </a:ext>
            </a:extLst>
          </p:cNvPr>
          <p:cNvSpPr>
            <a:spLocks noChangeAspect="1"/>
          </p:cNvSpPr>
          <p:nvPr/>
        </p:nvSpPr>
        <p:spPr bwMode="auto">
          <a:xfrm>
            <a:off x="39239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FC353DD-0104-9BC3-9AB4-2082057A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2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F9DFECB-9495-6066-8129-E0E05FB5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436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62C0369-AC11-2483-FAB2-B86AA4C3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425" y="33325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19E8B6A-2609-4921-B8B8-50B35C45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234" y="33417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FD5DFE4-EE4C-5E1B-3F38-C61F2746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17CD8-AA3C-57B5-715F-F8A93B1E2DB3}"/>
              </a:ext>
            </a:extLst>
          </p:cNvPr>
          <p:cNvSpPr>
            <a:spLocks noChangeAspect="1"/>
          </p:cNvSpPr>
          <p:nvPr/>
        </p:nvSpPr>
        <p:spPr bwMode="auto">
          <a:xfrm>
            <a:off x="47880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C51B44-40C3-D712-F32C-93C89A44CA8D}"/>
              </a:ext>
            </a:extLst>
          </p:cNvPr>
          <p:cNvSpPr>
            <a:spLocks noChangeAspect="1"/>
          </p:cNvSpPr>
          <p:nvPr/>
        </p:nvSpPr>
        <p:spPr bwMode="auto">
          <a:xfrm>
            <a:off x="2772816" y="2900502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463491C-D274-C3FF-A765-A53A0E9FE827}"/>
                  </a:ext>
                </a:extLst>
              </p:cNvPr>
              <p:cNvSpPr txBox="1"/>
              <p:nvPr/>
            </p:nvSpPr>
            <p:spPr bwMode="auto">
              <a:xfrm>
                <a:off x="3132138" y="908050"/>
                <a:ext cx="3312070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463491C-D274-C3FF-A765-A53A0E9F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2138" y="908050"/>
                <a:ext cx="3312070" cy="1079500"/>
              </a:xfrm>
              <a:prstGeom prst="rect">
                <a:avLst/>
              </a:prstGeom>
              <a:blipFill>
                <a:blip r:embed="rId3"/>
                <a:stretch>
                  <a:fillRect b="-7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>
            <a:extLst>
              <a:ext uri="{FF2B5EF4-FFF2-40B4-BE49-F238E27FC236}">
                <a16:creationId xmlns:a16="http://schemas.microsoft.com/office/drawing/2014/main" id="{23DDBC88-42EC-A165-DFD3-1855E124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6" y="3861048"/>
            <a:ext cx="4582729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SSE = 16 + 9 + 1 + 9 + 25 = </a:t>
            </a: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60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032D70B-B44E-19EE-4949-3E1B764D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51" y="580793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AE4D92-85F5-9915-9747-15DC25DA282D}"/>
              </a:ext>
            </a:extLst>
          </p:cNvPr>
          <p:cNvCxnSpPr/>
          <p:nvPr/>
        </p:nvCxnSpPr>
        <p:spPr bwMode="auto">
          <a:xfrm>
            <a:off x="468512" y="55205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3A5816B5-095E-C233-654A-7112823D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8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FFA5D1-6F9C-82BC-F0C7-373173D91374}"/>
              </a:ext>
            </a:extLst>
          </p:cNvPr>
          <p:cNvSpPr>
            <a:spLocks noChangeAspect="1"/>
          </p:cNvSpPr>
          <p:nvPr/>
        </p:nvSpPr>
        <p:spPr bwMode="auto">
          <a:xfrm>
            <a:off x="612528" y="53765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C301D0-7334-7165-7E1D-EB409037BE56}"/>
              </a:ext>
            </a:extLst>
          </p:cNvPr>
          <p:cNvSpPr>
            <a:spLocks noChangeAspect="1"/>
          </p:cNvSpPr>
          <p:nvPr/>
        </p:nvSpPr>
        <p:spPr bwMode="auto">
          <a:xfrm>
            <a:off x="11886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D1241-2A7B-E768-37BB-CB88EB3429AD}"/>
              </a:ext>
            </a:extLst>
          </p:cNvPr>
          <p:cNvSpPr>
            <a:spLocks noChangeAspect="1"/>
          </p:cNvSpPr>
          <p:nvPr/>
        </p:nvSpPr>
        <p:spPr bwMode="auto">
          <a:xfrm>
            <a:off x="21247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C9EF0E-BA92-38E3-43D0-976B888C271A}"/>
              </a:ext>
            </a:extLst>
          </p:cNvPr>
          <p:cNvSpPr>
            <a:spLocks noChangeAspect="1"/>
          </p:cNvSpPr>
          <p:nvPr/>
        </p:nvSpPr>
        <p:spPr bwMode="auto">
          <a:xfrm>
            <a:off x="39249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0F24E8C2-767A-30E7-1164-90054E6E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050" y="57365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B6D838F-7141-FA11-863F-BC6B81EB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404" y="57365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C1737416-5A0A-334B-EE6F-C52A5EC1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393" y="57273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1D7EEB0-0F0C-E8FD-ECA3-A55EF7E42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904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F1A680-9F36-408C-5A30-10D5365299A7}"/>
              </a:ext>
            </a:extLst>
          </p:cNvPr>
          <p:cNvSpPr>
            <a:spLocks noChangeAspect="1"/>
          </p:cNvSpPr>
          <p:nvPr/>
        </p:nvSpPr>
        <p:spPr bwMode="auto">
          <a:xfrm>
            <a:off x="47890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4" name="Oval 47103">
            <a:extLst>
              <a:ext uri="{FF2B5EF4-FFF2-40B4-BE49-F238E27FC236}">
                <a16:creationId xmlns:a16="http://schemas.microsoft.com/office/drawing/2014/main" id="{0AD81E32-565F-091E-D34B-EC25AC2F1443}"/>
              </a:ext>
            </a:extLst>
          </p:cNvPr>
          <p:cNvSpPr>
            <a:spLocks noChangeAspect="1"/>
          </p:cNvSpPr>
          <p:nvPr/>
        </p:nvSpPr>
        <p:spPr bwMode="auto">
          <a:xfrm>
            <a:off x="2052688" y="5295302"/>
            <a:ext cx="432000" cy="4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5" name="Rectangle 3">
            <a:extLst>
              <a:ext uri="{FF2B5EF4-FFF2-40B4-BE49-F238E27FC236}">
                <a16:creationId xmlns:a16="http://schemas.microsoft.com/office/drawing/2014/main" id="{2E820456-FB03-C909-174B-87D2C799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0" y="479715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Median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557F486-B904-D4F9-4F51-7696994F7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228020"/>
            <a:ext cx="4582729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SSE = 9 + 4 + 0 + 16 + 36 = </a:t>
            </a: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64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77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>
            <a:extLst>
              <a:ext uri="{FF2B5EF4-FFF2-40B4-BE49-F238E27FC236}">
                <a16:creationId xmlns:a16="http://schemas.microsoft.com/office/drawing/2014/main" id="{CC0E5E09-4611-9C7F-6469-DFD5DB97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407" y="529463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04574D-74FA-8046-1BB3-85239BA1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74" y="188640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Median is optimal for SE</a:t>
            </a:r>
            <a:endParaRPr lang="en-US" altLang="en-US" sz="2215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5E6CE61-0155-CF56-456C-ECB23663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38" y="2348880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638EAC-7713-52FB-1A09-F8287F7D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583" y="341313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60FA62-BF95-C5DB-8C5B-BA763B56DFC6}"/>
              </a:ext>
            </a:extLst>
          </p:cNvPr>
          <p:cNvCxnSpPr/>
          <p:nvPr/>
        </p:nvCxnSpPr>
        <p:spPr bwMode="auto">
          <a:xfrm>
            <a:off x="467544" y="31257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846B0053-E7CF-3AF3-FE82-5DC539380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20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2A3A31-3612-A962-9B94-BAA657008CC3}"/>
              </a:ext>
            </a:extLst>
          </p:cNvPr>
          <p:cNvSpPr>
            <a:spLocks noChangeAspect="1"/>
          </p:cNvSpPr>
          <p:nvPr/>
        </p:nvSpPr>
        <p:spPr bwMode="auto">
          <a:xfrm>
            <a:off x="611560" y="29817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D1D057-414F-90D0-8711-40783EBFA0D6}"/>
              </a:ext>
            </a:extLst>
          </p:cNvPr>
          <p:cNvSpPr>
            <a:spLocks noChangeAspect="1"/>
          </p:cNvSpPr>
          <p:nvPr/>
        </p:nvSpPr>
        <p:spPr bwMode="auto">
          <a:xfrm>
            <a:off x="11876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0FEC2D-E988-B3DB-DB1C-DFBDF57ECF1E}"/>
              </a:ext>
            </a:extLst>
          </p:cNvPr>
          <p:cNvSpPr>
            <a:spLocks noChangeAspect="1"/>
          </p:cNvSpPr>
          <p:nvPr/>
        </p:nvSpPr>
        <p:spPr bwMode="auto">
          <a:xfrm>
            <a:off x="21237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4A20F8-2196-A1E2-0BB9-C101413B35C0}"/>
              </a:ext>
            </a:extLst>
          </p:cNvPr>
          <p:cNvSpPr>
            <a:spLocks noChangeAspect="1"/>
          </p:cNvSpPr>
          <p:nvPr/>
        </p:nvSpPr>
        <p:spPr bwMode="auto">
          <a:xfrm>
            <a:off x="39239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FC353DD-0104-9BC3-9AB4-2082057A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2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F9DFECB-9495-6066-8129-E0E05FB5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436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62C0369-AC11-2483-FAB2-B86AA4C3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425" y="33325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19E8B6A-2609-4921-B8B8-50B35C45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234" y="33417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FD5DFE4-EE4C-5E1B-3F38-C61F2746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17CD8-AA3C-57B5-715F-F8A93B1E2DB3}"/>
              </a:ext>
            </a:extLst>
          </p:cNvPr>
          <p:cNvSpPr>
            <a:spLocks noChangeAspect="1"/>
          </p:cNvSpPr>
          <p:nvPr/>
        </p:nvSpPr>
        <p:spPr bwMode="auto">
          <a:xfrm>
            <a:off x="47880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C51B44-40C3-D712-F32C-93C89A44CA8D}"/>
              </a:ext>
            </a:extLst>
          </p:cNvPr>
          <p:cNvSpPr>
            <a:spLocks noChangeAspect="1"/>
          </p:cNvSpPr>
          <p:nvPr/>
        </p:nvSpPr>
        <p:spPr bwMode="auto">
          <a:xfrm>
            <a:off x="2772816" y="2900502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463491C-D274-C3FF-A765-A53A0E9FE827}"/>
                  </a:ext>
                </a:extLst>
              </p:cNvPr>
              <p:cNvSpPr txBox="1"/>
              <p:nvPr/>
            </p:nvSpPr>
            <p:spPr bwMode="auto">
              <a:xfrm>
                <a:off x="2915816" y="909340"/>
                <a:ext cx="3384078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463491C-D274-C3FF-A765-A53A0E9F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909340"/>
                <a:ext cx="3384078" cy="1079500"/>
              </a:xfrm>
              <a:prstGeom prst="rect">
                <a:avLst/>
              </a:prstGeom>
              <a:blipFill>
                <a:blip r:embed="rId3"/>
                <a:stretch>
                  <a:fillRect b="-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>
            <a:extLst>
              <a:ext uri="{FF2B5EF4-FFF2-40B4-BE49-F238E27FC236}">
                <a16:creationId xmlns:a16="http://schemas.microsoft.com/office/drawing/2014/main" id="{23DDBC88-42EC-A165-DFD3-1855E124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6" y="3861048"/>
            <a:ext cx="4078039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SE = 4 + 3 + 1 + 3 + 5 = </a:t>
            </a: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16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032D70B-B44E-19EE-4949-3E1B764D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51" y="580793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AE4D92-85F5-9915-9747-15DC25DA282D}"/>
              </a:ext>
            </a:extLst>
          </p:cNvPr>
          <p:cNvCxnSpPr/>
          <p:nvPr/>
        </p:nvCxnSpPr>
        <p:spPr bwMode="auto">
          <a:xfrm>
            <a:off x="468512" y="55205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3A5816B5-095E-C233-654A-7112823D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8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FFA5D1-6F9C-82BC-F0C7-373173D91374}"/>
              </a:ext>
            </a:extLst>
          </p:cNvPr>
          <p:cNvSpPr>
            <a:spLocks noChangeAspect="1"/>
          </p:cNvSpPr>
          <p:nvPr/>
        </p:nvSpPr>
        <p:spPr bwMode="auto">
          <a:xfrm>
            <a:off x="612528" y="53765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C301D0-7334-7165-7E1D-EB409037BE56}"/>
              </a:ext>
            </a:extLst>
          </p:cNvPr>
          <p:cNvSpPr>
            <a:spLocks noChangeAspect="1"/>
          </p:cNvSpPr>
          <p:nvPr/>
        </p:nvSpPr>
        <p:spPr bwMode="auto">
          <a:xfrm>
            <a:off x="11886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D1241-2A7B-E768-37BB-CB88EB3429AD}"/>
              </a:ext>
            </a:extLst>
          </p:cNvPr>
          <p:cNvSpPr>
            <a:spLocks noChangeAspect="1"/>
          </p:cNvSpPr>
          <p:nvPr/>
        </p:nvSpPr>
        <p:spPr bwMode="auto">
          <a:xfrm>
            <a:off x="21247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C9EF0E-BA92-38E3-43D0-976B888C271A}"/>
              </a:ext>
            </a:extLst>
          </p:cNvPr>
          <p:cNvSpPr>
            <a:spLocks noChangeAspect="1"/>
          </p:cNvSpPr>
          <p:nvPr/>
        </p:nvSpPr>
        <p:spPr bwMode="auto">
          <a:xfrm>
            <a:off x="39249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0F24E8C2-767A-30E7-1164-90054E6E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050" y="57365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B6D838F-7141-FA11-863F-BC6B81EB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404" y="57365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C1737416-5A0A-334B-EE6F-C52A5EC1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393" y="57273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1D7EEB0-0F0C-E8FD-ECA3-A55EF7E42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904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F1A680-9F36-408C-5A30-10D5365299A7}"/>
              </a:ext>
            </a:extLst>
          </p:cNvPr>
          <p:cNvSpPr>
            <a:spLocks noChangeAspect="1"/>
          </p:cNvSpPr>
          <p:nvPr/>
        </p:nvSpPr>
        <p:spPr bwMode="auto">
          <a:xfrm>
            <a:off x="47890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4" name="Oval 47103">
            <a:extLst>
              <a:ext uri="{FF2B5EF4-FFF2-40B4-BE49-F238E27FC236}">
                <a16:creationId xmlns:a16="http://schemas.microsoft.com/office/drawing/2014/main" id="{0AD81E32-565F-091E-D34B-EC25AC2F1443}"/>
              </a:ext>
            </a:extLst>
          </p:cNvPr>
          <p:cNvSpPr>
            <a:spLocks noChangeAspect="1"/>
          </p:cNvSpPr>
          <p:nvPr/>
        </p:nvSpPr>
        <p:spPr bwMode="auto">
          <a:xfrm>
            <a:off x="2052688" y="5295302"/>
            <a:ext cx="432000" cy="4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5" name="Rectangle 3">
            <a:extLst>
              <a:ext uri="{FF2B5EF4-FFF2-40B4-BE49-F238E27FC236}">
                <a16:creationId xmlns:a16="http://schemas.microsoft.com/office/drawing/2014/main" id="{2E820456-FB03-C909-174B-87D2C799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0" y="479715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Median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557F486-B904-D4F9-4F51-7696994F7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228020"/>
            <a:ext cx="4078039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SE = 3 + 2 + 0 + 4 + 6 = </a:t>
            </a: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15</a:t>
            </a:r>
            <a:endParaRPr lang="en-US" altLang="en-US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85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B4FF8D7F-3C9A-A75D-088D-B87B13895BD5}"/>
              </a:ext>
            </a:extLst>
          </p:cNvPr>
          <p:cNvSpPr>
            <a:spLocks noChangeAspect="1"/>
          </p:cNvSpPr>
          <p:nvPr/>
        </p:nvSpPr>
        <p:spPr bwMode="auto">
          <a:xfrm>
            <a:off x="5537460" y="2564002"/>
            <a:ext cx="432000" cy="4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CC0E5E09-4611-9C7F-6469-DFD5DB97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19" y="6019701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4F7E28D-8E1D-C66F-22E6-4F1CFBC6A88B}"/>
              </a:ext>
            </a:extLst>
          </p:cNvPr>
          <p:cNvSpPr>
            <a:spLocks noChangeAspect="1"/>
          </p:cNvSpPr>
          <p:nvPr/>
        </p:nvSpPr>
        <p:spPr bwMode="auto">
          <a:xfrm>
            <a:off x="6319682" y="275985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2AF43D-D635-A6E8-D450-2878A69E577E}"/>
              </a:ext>
            </a:extLst>
          </p:cNvPr>
          <p:cNvSpPr>
            <a:spLocks noChangeAspect="1"/>
          </p:cNvSpPr>
          <p:nvPr/>
        </p:nvSpPr>
        <p:spPr bwMode="auto">
          <a:xfrm>
            <a:off x="5609500" y="2382329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0BF3D0-997D-6BB2-D798-ECD740000304}"/>
              </a:ext>
            </a:extLst>
          </p:cNvPr>
          <p:cNvSpPr>
            <a:spLocks noChangeAspect="1"/>
          </p:cNvSpPr>
          <p:nvPr/>
        </p:nvSpPr>
        <p:spPr bwMode="auto">
          <a:xfrm>
            <a:off x="6329580" y="220391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99D6AC-C26E-1DED-2064-0FFEA81DC441}"/>
              </a:ext>
            </a:extLst>
          </p:cNvPr>
          <p:cNvSpPr>
            <a:spLocks noChangeAspect="1"/>
          </p:cNvSpPr>
          <p:nvPr/>
        </p:nvSpPr>
        <p:spPr bwMode="auto">
          <a:xfrm>
            <a:off x="5976436" y="2594227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F5AB6E-1883-9F4C-B036-5E371D362D49}"/>
              </a:ext>
            </a:extLst>
          </p:cNvPr>
          <p:cNvSpPr>
            <a:spLocks noChangeAspect="1"/>
          </p:cNvSpPr>
          <p:nvPr/>
        </p:nvSpPr>
        <p:spPr bwMode="auto">
          <a:xfrm>
            <a:off x="2307304" y="241668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0DAB99-E652-C0C6-C584-2E171AC382C8}"/>
              </a:ext>
            </a:extLst>
          </p:cNvPr>
          <p:cNvSpPr>
            <a:spLocks noChangeAspect="1"/>
          </p:cNvSpPr>
          <p:nvPr/>
        </p:nvSpPr>
        <p:spPr bwMode="auto">
          <a:xfrm>
            <a:off x="2677346" y="23346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8F5FCD-34F2-90B5-8638-EDEF27474AD2}"/>
              </a:ext>
            </a:extLst>
          </p:cNvPr>
          <p:cNvSpPr>
            <a:spLocks noChangeAspect="1"/>
          </p:cNvSpPr>
          <p:nvPr/>
        </p:nvSpPr>
        <p:spPr bwMode="auto">
          <a:xfrm>
            <a:off x="2322691" y="5361553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F712A8-64A2-6A65-FD5E-7C90E3BD2C3E}"/>
              </a:ext>
            </a:extLst>
          </p:cNvPr>
          <p:cNvSpPr>
            <a:spLocks noChangeAspect="1"/>
          </p:cNvSpPr>
          <p:nvPr/>
        </p:nvSpPr>
        <p:spPr bwMode="auto">
          <a:xfrm>
            <a:off x="2751896" y="2675231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411813-F41A-5345-92A0-2ED340711B0F}"/>
              </a:ext>
            </a:extLst>
          </p:cNvPr>
          <p:cNvSpPr>
            <a:spLocks noChangeAspect="1"/>
          </p:cNvSpPr>
          <p:nvPr/>
        </p:nvSpPr>
        <p:spPr bwMode="auto">
          <a:xfrm>
            <a:off x="2369140" y="2747271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ADF986-CF82-9851-DC47-37AC50870E7B}"/>
              </a:ext>
            </a:extLst>
          </p:cNvPr>
          <p:cNvSpPr>
            <a:spLocks noChangeAspect="1"/>
          </p:cNvSpPr>
          <p:nvPr/>
        </p:nvSpPr>
        <p:spPr bwMode="auto">
          <a:xfrm>
            <a:off x="2225124" y="573233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0FCF1F-39AD-80EB-1311-3EF70F01A5FB}"/>
              </a:ext>
            </a:extLst>
          </p:cNvPr>
          <p:cNvSpPr>
            <a:spLocks noChangeAspect="1"/>
          </p:cNvSpPr>
          <p:nvPr/>
        </p:nvSpPr>
        <p:spPr bwMode="auto">
          <a:xfrm>
            <a:off x="2627491" y="558832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204E85-DB8B-054E-83AB-3E33B3DE54EC}"/>
              </a:ext>
            </a:extLst>
          </p:cNvPr>
          <p:cNvSpPr>
            <a:spLocks noChangeAspect="1"/>
          </p:cNvSpPr>
          <p:nvPr/>
        </p:nvSpPr>
        <p:spPr bwMode="auto">
          <a:xfrm>
            <a:off x="2729180" y="522828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8FAF183-BC38-2AB9-4531-E0995D6A7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74" y="188640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Multidimensional example</a:t>
            </a:r>
            <a:endParaRPr lang="en-US" altLang="en-US" sz="2215" dirty="0"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1DB88F-8991-BF9B-81C8-239FC2667184}"/>
              </a:ext>
            </a:extLst>
          </p:cNvPr>
          <p:cNvSpPr>
            <a:spLocks noChangeAspect="1"/>
          </p:cNvSpPr>
          <p:nvPr/>
        </p:nvSpPr>
        <p:spPr bwMode="auto">
          <a:xfrm>
            <a:off x="4313324" y="3428050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F55DE3F-C408-8DC6-8BCD-AF931AFB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587" y="3001908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220D2EB-1984-18CA-461B-8481B2596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356" y="191588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769" b="1" dirty="0">
                <a:solidFill>
                  <a:schemeClr val="tx1"/>
                </a:solidFill>
                <a:latin typeface="Tahoma" panose="020B0604030504040204" pitchFamily="34" charset="0"/>
              </a:rPr>
              <a:t>Median</a:t>
            </a:r>
            <a:endParaRPr lang="en-US" altLang="en-US" sz="3323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80C2D1-DB72-644B-3421-1B7C2549C6C2}"/>
              </a:ext>
            </a:extLst>
          </p:cNvPr>
          <p:cNvSpPr>
            <a:spLocks noChangeAspect="1"/>
          </p:cNvSpPr>
          <p:nvPr/>
        </p:nvSpPr>
        <p:spPr bwMode="auto">
          <a:xfrm>
            <a:off x="6804280" y="274266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B9A8ED-C131-4985-2A27-D98B7FF2E670}"/>
              </a:ext>
            </a:extLst>
          </p:cNvPr>
          <p:cNvSpPr>
            <a:spLocks noChangeAspect="1"/>
          </p:cNvSpPr>
          <p:nvPr/>
        </p:nvSpPr>
        <p:spPr bwMode="auto">
          <a:xfrm>
            <a:off x="6042532" y="2944893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9BFB26-0EEE-AD2C-7078-9C1C26EFC242}"/>
              </a:ext>
            </a:extLst>
          </p:cNvPr>
          <p:cNvSpPr>
            <a:spLocks noChangeAspect="1"/>
          </p:cNvSpPr>
          <p:nvPr/>
        </p:nvSpPr>
        <p:spPr bwMode="auto">
          <a:xfrm>
            <a:off x="5973080" y="2218665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626EDF-4488-01CD-7379-857A8123652D}"/>
              </a:ext>
            </a:extLst>
          </p:cNvPr>
          <p:cNvSpPr>
            <a:spLocks noChangeAspect="1"/>
          </p:cNvSpPr>
          <p:nvPr/>
        </p:nvSpPr>
        <p:spPr bwMode="auto">
          <a:xfrm>
            <a:off x="6490478" y="24786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93F07F-0655-0847-623A-0D96BEC54C82}"/>
              </a:ext>
            </a:extLst>
          </p:cNvPr>
          <p:cNvSpPr>
            <a:spLocks noChangeAspect="1"/>
          </p:cNvSpPr>
          <p:nvPr/>
        </p:nvSpPr>
        <p:spPr bwMode="auto">
          <a:xfrm>
            <a:off x="5681476" y="285201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5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D285E86D-CC99-6E60-CCD0-BEFC9888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en-US" sz="4800" b="1">
                <a:latin typeface="Tahoma" panose="020B0604030504040204" pitchFamily="34" charset="0"/>
                <a:ea typeface="SimSun" panose="02010600030101010101" pitchFamily="2" charset="-122"/>
              </a:rPr>
              <a:t>Summary</a:t>
            </a: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CC0E5E09-4611-9C7F-6469-DFD5DB974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51656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2AF49BBC-E06C-4C3A-8970-26271BF5C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8280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en-US" sz="4800" b="1">
                <a:latin typeface="Tahoma" panose="020B0604030504040204" pitchFamily="34" charset="0"/>
                <a:ea typeface="SimSun" panose="02010600030101010101" pitchFamily="2" charset="-122"/>
              </a:rPr>
              <a:t>Application examples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09B3CCFB-40A1-95B6-DA7F-367765748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516563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5DF0AD-76B6-0A3B-1DF0-65C1B5985D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eaLnBrk="1" hangingPunct="1"/>
            <a:r>
              <a:rPr lang="en-US" altLang="zh-CN" b="1">
                <a:effectLst/>
                <a:ea typeface="SimSun" panose="02010600030101010101" pitchFamily="2" charset="-122"/>
              </a:rPr>
              <a:t>How to solve?</a:t>
            </a:r>
            <a:endParaRPr lang="en-US" altLang="zh-CN">
              <a:effectLst/>
              <a:ea typeface="SimSun" panose="02010600030101010101" pitchFamily="2" charset="-122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F92A5D9-A7C8-1428-23D8-92E0379A199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5288" y="1484313"/>
            <a:ext cx="7500937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Solve the clustering:</a:t>
            </a:r>
          </a:p>
          <a:p>
            <a:pPr lvl="1" eaLnBrk="1" hangingPunct="1"/>
            <a:r>
              <a:rPr lang="en-US" altLang="en-US" sz="2400">
                <a:effectLst/>
              </a:rPr>
              <a:t>Given input data (</a:t>
            </a:r>
            <a:r>
              <a:rPr lang="en-US" altLang="en-US" sz="2400" i="1">
                <a:effectLst/>
              </a:rPr>
              <a:t>X</a:t>
            </a:r>
            <a:r>
              <a:rPr lang="en-US" altLang="en-US" sz="2400">
                <a:effectLst/>
              </a:rPr>
              <a:t>) of </a:t>
            </a:r>
            <a:r>
              <a:rPr lang="en-US" altLang="en-US" sz="2400" i="1">
                <a:effectLst/>
              </a:rPr>
              <a:t>N </a:t>
            </a:r>
            <a:r>
              <a:rPr lang="en-US" altLang="en-US" sz="2400">
                <a:effectLst/>
              </a:rPr>
              <a:t>data vectors, and number of clusters (</a:t>
            </a:r>
            <a:r>
              <a:rPr lang="en-US" altLang="en-US" sz="2400" i="1">
                <a:effectLst/>
              </a:rPr>
              <a:t>M</a:t>
            </a:r>
            <a:r>
              <a:rPr lang="en-US" altLang="en-US" sz="2400">
                <a:effectLst/>
              </a:rPr>
              <a:t>), find the clusters.</a:t>
            </a:r>
          </a:p>
          <a:p>
            <a:pPr lvl="1" eaLnBrk="1" hangingPunct="1"/>
            <a:r>
              <a:rPr lang="en-US" altLang="en-US" sz="2400">
                <a:effectLst/>
              </a:rPr>
              <a:t>Result given as a set of prototypes, or partition</a:t>
            </a:r>
            <a:r>
              <a:rPr lang="en-US" altLang="en-US" sz="2200">
                <a:effectLst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Solve the number of clusters:</a:t>
            </a:r>
          </a:p>
          <a:p>
            <a:pPr lvl="1" eaLnBrk="1" hangingPunct="1"/>
            <a:r>
              <a:rPr lang="en-US" altLang="en-US" sz="2400">
                <a:effectLst/>
              </a:rPr>
              <a:t>Define appropriate cluster validity function </a:t>
            </a:r>
            <a:r>
              <a:rPr lang="en-US" altLang="en-US" sz="2400" i="1">
                <a:effectLst/>
              </a:rPr>
              <a:t>f</a:t>
            </a:r>
            <a:r>
              <a:rPr lang="en-US" altLang="en-US" sz="2400">
                <a:effectLst/>
              </a:rPr>
              <a:t>.</a:t>
            </a:r>
          </a:p>
          <a:p>
            <a:pPr lvl="1" eaLnBrk="1" hangingPunct="1"/>
            <a:r>
              <a:rPr lang="en-US" altLang="en-US" sz="2400">
                <a:effectLst/>
              </a:rPr>
              <a:t>Repeat the clustering algorithm for several </a:t>
            </a:r>
            <a:r>
              <a:rPr lang="en-US" altLang="en-US" sz="2400" i="1">
                <a:effectLst/>
              </a:rPr>
              <a:t>M</a:t>
            </a:r>
            <a:r>
              <a:rPr lang="en-US" altLang="en-US" sz="2400">
                <a:effectLst/>
              </a:rPr>
              <a:t>.</a:t>
            </a:r>
          </a:p>
          <a:p>
            <a:pPr lvl="1" eaLnBrk="1" hangingPunct="1"/>
            <a:r>
              <a:rPr lang="en-US" altLang="en-US" sz="2400">
                <a:effectLst/>
              </a:rPr>
              <a:t>Select the best result according to </a:t>
            </a:r>
            <a:r>
              <a:rPr lang="en-US" altLang="en-US" sz="2400" i="1">
                <a:effectLst/>
              </a:rPr>
              <a:t>f</a:t>
            </a:r>
            <a:r>
              <a:rPr lang="en-US" altLang="en-US" sz="2400">
                <a:effectLst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Solve the problem efficiently.</a:t>
            </a:r>
            <a:endParaRPr lang="en-US" altLang="zh-CN">
              <a:effectLst/>
              <a:ea typeface="SimSun" panose="02010600030101010101" pitchFamily="2" charset="-122"/>
            </a:endParaRPr>
          </a:p>
        </p:txBody>
      </p:sp>
      <p:sp>
        <p:nvSpPr>
          <p:cNvPr id="571396" name="Text Box 4">
            <a:extLst>
              <a:ext uri="{FF2B5EF4-FFF2-40B4-BE49-F238E27FC236}">
                <a16:creationId xmlns:a16="http://schemas.microsoft.com/office/drawing/2014/main" id="{B1AFC798-9C21-A32F-2E82-C90B890EBFD0}"/>
              </a:ext>
            </a:extLst>
          </p:cNvPr>
          <p:cNvSpPr txBox="1">
            <a:spLocks noChangeArrowheads="1"/>
          </p:cNvSpPr>
          <p:nvPr/>
        </p:nvSpPr>
        <p:spPr bwMode="auto">
          <a:xfrm rot="2311015">
            <a:off x="6575425" y="1936750"/>
            <a:ext cx="29527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00FF"/>
                </a:solidFill>
                <a:latin typeface="Times" panose="02020603050405020304" pitchFamily="18" charset="0"/>
              </a:rPr>
              <a:t>Algorithmic problem</a:t>
            </a:r>
          </a:p>
        </p:txBody>
      </p:sp>
      <p:sp>
        <p:nvSpPr>
          <p:cNvPr id="571397" name="Text Box 5">
            <a:extLst>
              <a:ext uri="{FF2B5EF4-FFF2-40B4-BE49-F238E27FC236}">
                <a16:creationId xmlns:a16="http://schemas.microsoft.com/office/drawing/2014/main" id="{F2F5A33A-0786-904C-0147-5B3A174531A2}"/>
              </a:ext>
            </a:extLst>
          </p:cNvPr>
          <p:cNvSpPr txBox="1">
            <a:spLocks noChangeArrowheads="1"/>
          </p:cNvSpPr>
          <p:nvPr/>
        </p:nvSpPr>
        <p:spPr bwMode="auto">
          <a:xfrm rot="-1574724">
            <a:off x="6119813" y="4643438"/>
            <a:ext cx="29527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00FF"/>
                </a:solidFill>
                <a:latin typeface="Times" panose="02020603050405020304" pitchFamily="18" charset="0"/>
              </a:rPr>
              <a:t>Mathematical problem</a:t>
            </a:r>
          </a:p>
        </p:txBody>
      </p:sp>
      <p:sp>
        <p:nvSpPr>
          <p:cNvPr id="571398" name="Text Box 6">
            <a:extLst>
              <a:ext uri="{FF2B5EF4-FFF2-40B4-BE49-F238E27FC236}">
                <a16:creationId xmlns:a16="http://schemas.microsoft.com/office/drawing/2014/main" id="{2A061766-B40D-F815-121D-111A0EE25373}"/>
              </a:ext>
            </a:extLst>
          </p:cNvPr>
          <p:cNvSpPr txBox="1">
            <a:spLocks noChangeArrowheads="1"/>
          </p:cNvSpPr>
          <p:nvPr/>
        </p:nvSpPr>
        <p:spPr bwMode="auto">
          <a:xfrm rot="-265400">
            <a:off x="131763" y="5795963"/>
            <a:ext cx="36195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00FF"/>
                </a:solidFill>
                <a:latin typeface="Times" panose="02020603050405020304" pitchFamily="18" charset="0"/>
              </a:rPr>
              <a:t>Computer science 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6" grpId="0"/>
      <p:bldP spid="571397" grpId="0"/>
      <p:bldP spid="5713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DC5A36D3-ED36-0C09-37F2-01107DC00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351088"/>
          <a:ext cx="3271838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610272" imgH="2438931" progId="Word.Picture.8">
                  <p:embed/>
                </p:oleObj>
              </mc:Choice>
              <mc:Fallback>
                <p:oleObj name="Picture" r:id="rId2" imgW="2610272" imgH="2438931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351088"/>
                        <a:ext cx="3271838" cy="3271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Oval 3">
            <a:extLst>
              <a:ext uri="{FF2B5EF4-FFF2-40B4-BE49-F238E27FC236}">
                <a16:creationId xmlns:a16="http://schemas.microsoft.com/office/drawing/2014/main" id="{BEF7B9F6-2D9A-2EAC-2D18-BBFFB8CA1374}"/>
              </a:ext>
            </a:extLst>
          </p:cNvPr>
          <p:cNvSpPr>
            <a:spLocks noChangeArrowheads="1"/>
          </p:cNvSpPr>
          <p:nvPr/>
        </p:nvSpPr>
        <p:spPr bwMode="auto">
          <a:xfrm rot="3518568">
            <a:off x="3009107" y="4377531"/>
            <a:ext cx="812800" cy="122396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0180" name="Oval 4">
            <a:extLst>
              <a:ext uri="{FF2B5EF4-FFF2-40B4-BE49-F238E27FC236}">
                <a16:creationId xmlns:a16="http://schemas.microsoft.com/office/drawing/2014/main" id="{3C0A170C-714D-5989-53D9-F7FA32C03032}"/>
              </a:ext>
            </a:extLst>
          </p:cNvPr>
          <p:cNvSpPr>
            <a:spLocks noChangeArrowheads="1"/>
          </p:cNvSpPr>
          <p:nvPr/>
        </p:nvSpPr>
        <p:spPr bwMode="auto">
          <a:xfrm rot="3912802">
            <a:off x="2082800" y="4365626"/>
            <a:ext cx="649287" cy="1223962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0181" name="Oval 5">
            <a:extLst>
              <a:ext uri="{FF2B5EF4-FFF2-40B4-BE49-F238E27FC236}">
                <a16:creationId xmlns:a16="http://schemas.microsoft.com/office/drawing/2014/main" id="{EBE5EB8B-39EA-76E7-DD1A-438A17A8F846}"/>
              </a:ext>
            </a:extLst>
          </p:cNvPr>
          <p:cNvSpPr>
            <a:spLocks noChangeArrowheads="1"/>
          </p:cNvSpPr>
          <p:nvPr/>
        </p:nvSpPr>
        <p:spPr bwMode="auto">
          <a:xfrm rot="764311">
            <a:off x="1363663" y="2709863"/>
            <a:ext cx="1008062" cy="795337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0E5F31B9-16D2-0B16-061E-F80524B2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7683"/>
          <a:stretch>
            <a:fillRect/>
          </a:stretch>
        </p:blipFill>
        <p:spPr bwMode="auto">
          <a:xfrm>
            <a:off x="4748213" y="2351088"/>
            <a:ext cx="3384550" cy="32734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3" name="Line 7">
            <a:extLst>
              <a:ext uri="{FF2B5EF4-FFF2-40B4-BE49-F238E27FC236}">
                <a16:creationId xmlns:a16="http://schemas.microsoft.com/office/drawing/2014/main" id="{2B3D2161-30AF-B47D-7B27-59506D15D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5518150"/>
            <a:ext cx="5032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4139BEC9-A29A-79AA-0A6D-9A0E98AF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6308725"/>
            <a:ext cx="24876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Cluster missing</a:t>
            </a:r>
          </a:p>
        </p:txBody>
      </p:sp>
      <p:sp>
        <p:nvSpPr>
          <p:cNvPr id="50185" name="Oval 9">
            <a:extLst>
              <a:ext uri="{FF2B5EF4-FFF2-40B4-BE49-F238E27FC236}">
                <a16:creationId xmlns:a16="http://schemas.microsoft.com/office/drawing/2014/main" id="{B8A1B775-3D28-6FF3-3B04-40B6CE28B53F}"/>
              </a:ext>
            </a:extLst>
          </p:cNvPr>
          <p:cNvSpPr>
            <a:spLocks noChangeArrowheads="1"/>
          </p:cNvSpPr>
          <p:nvPr/>
        </p:nvSpPr>
        <p:spPr bwMode="auto">
          <a:xfrm rot="4290700">
            <a:off x="6355557" y="4639469"/>
            <a:ext cx="1039812" cy="8636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0B749AE9-63C4-BFDB-FB3A-C302DFE4E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308725"/>
            <a:ext cx="28813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Clusters missing</a:t>
            </a:r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2E92ECFC-EBB6-4A9A-7BE8-0A60815686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5446713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1CC7C4DC-4714-D1D3-CCBE-17110939EC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5375275"/>
            <a:ext cx="2873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4CFBF9DC-9549-0C24-611E-1C9C15167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3141663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A966F6B4-3DFD-4A09-0904-56B5D3B815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91394" y="3985419"/>
            <a:ext cx="30638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Too many clusters</a:t>
            </a:r>
          </a:p>
        </p:txBody>
      </p:sp>
      <p:sp>
        <p:nvSpPr>
          <p:cNvPr id="50191" name="Rectangle 15">
            <a:extLst>
              <a:ext uri="{FF2B5EF4-FFF2-40B4-BE49-F238E27FC236}">
                <a16:creationId xmlns:a16="http://schemas.microsoft.com/office/drawing/2014/main" id="{B699E90A-68F0-9E61-4B88-B6F2F054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485900"/>
            <a:ext cx="28813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Incorrect cluster allocation</a:t>
            </a:r>
          </a:p>
        </p:txBody>
      </p:sp>
      <p:sp>
        <p:nvSpPr>
          <p:cNvPr id="50192" name="Rectangle 16">
            <a:extLst>
              <a:ext uri="{FF2B5EF4-FFF2-40B4-BE49-F238E27FC236}">
                <a16:creationId xmlns:a16="http://schemas.microsoft.com/office/drawing/2014/main" id="{7E4CBCF1-686B-5B08-08F3-A29375F1B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503363"/>
            <a:ext cx="28813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Incorrect number of clusters</a:t>
            </a:r>
          </a:p>
        </p:txBody>
      </p:sp>
      <p:sp>
        <p:nvSpPr>
          <p:cNvPr id="50193" name="Rectangle 2">
            <a:extLst>
              <a:ext uri="{FF2B5EF4-FFF2-40B4-BE49-F238E27FC236}">
                <a16:creationId xmlns:a16="http://schemas.microsoft.com/office/drawing/2014/main" id="{40A40D73-1EE6-AF82-AC8F-C1175DB0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20675"/>
            <a:ext cx="7921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tx2"/>
                </a:solidFill>
                <a:ea typeface="SimSun" panose="02010600030101010101" pitchFamily="2" charset="-122"/>
              </a:rPr>
              <a:t>Challenges in clustering</a:t>
            </a:r>
            <a:endParaRPr lang="en-US" altLang="zh-CN" sz="440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78E62F9-94B5-73EA-0DE9-C20D164F5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/>
          <a:lstStyle/>
          <a:p>
            <a:pPr eaLnBrk="1" hangingPunct="1"/>
            <a:r>
              <a:rPr lang="en-US" altLang="en-US" sz="4000" b="1">
                <a:effectLst/>
              </a:rPr>
              <a:t>Taxonomy of clustering</a:t>
            </a:r>
            <a:br>
              <a:rPr lang="en-US" altLang="en-US" sz="4000" b="1">
                <a:effectLst/>
              </a:rPr>
            </a:br>
            <a:r>
              <a:rPr lang="en-US" altLang="en-US" sz="1700">
                <a:effectLst/>
              </a:rPr>
              <a:t>[Jain, Murty, Flynn, Data clustering: A review, </a:t>
            </a:r>
            <a:r>
              <a:rPr lang="en-US" altLang="en-US" sz="1700" i="1">
                <a:effectLst/>
              </a:rPr>
              <a:t>ACM Computing Surveys</a:t>
            </a:r>
            <a:r>
              <a:rPr lang="en-US" altLang="en-US" sz="1700">
                <a:effectLst/>
              </a:rPr>
              <a:t>, 1999.]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2B8DA5CC-C48C-1E85-46FC-63D546333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8424863" cy="404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04" name="Oval 4">
            <a:extLst>
              <a:ext uri="{FF2B5EF4-FFF2-40B4-BE49-F238E27FC236}">
                <a16:creationId xmlns:a16="http://schemas.microsoft.com/office/drawing/2014/main" id="{1DF1F294-002C-3EFB-4A0D-8E04E2DA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4270375"/>
            <a:ext cx="1158875" cy="226695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58C246B1-56B0-B6D4-4B83-57BFC263B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341438"/>
            <a:ext cx="8748713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One possible classification based on cost function.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MSE is well defined and most popular.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8ECBC37-4621-FBD9-32FC-D653ABD18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65288"/>
            <a:ext cx="8569325" cy="4140200"/>
          </a:xfrm>
        </p:spPr>
        <p:txBody>
          <a:bodyPr/>
          <a:lstStyle/>
          <a:p>
            <a:pPr marL="334963" indent="-334963" defTabSz="457200" eaLnBrk="1" hangingPunct="1"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Clustering </a:t>
            </a:r>
            <a:r>
              <a:rPr lang="en-US" altLang="en-US" u="sng">
                <a:effectLst/>
                <a:latin typeface="Times New Roman" panose="02020603050405020304" pitchFamily="18" charset="0"/>
              </a:rPr>
              <a:t>method</a:t>
            </a:r>
            <a:r>
              <a:rPr lang="en-US" altLang="en-US">
                <a:effectLst/>
                <a:latin typeface="Times New Roman" panose="02020603050405020304" pitchFamily="18" charset="0"/>
              </a:rPr>
              <a:t> 	= defines the problem</a:t>
            </a:r>
          </a:p>
          <a:p>
            <a:pPr marL="334963" indent="-334963" defTabSz="457200" eaLnBrk="1" hangingPunct="1"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Clustering </a:t>
            </a:r>
            <a:r>
              <a:rPr lang="en-US" altLang="en-US" u="sng">
                <a:effectLst/>
                <a:latin typeface="Times New Roman" panose="02020603050405020304" pitchFamily="18" charset="0"/>
              </a:rPr>
              <a:t>algorithm</a:t>
            </a:r>
            <a:r>
              <a:rPr lang="en-US" altLang="en-US">
                <a:effectLst/>
                <a:latin typeface="Times New Roman" panose="02020603050405020304" pitchFamily="18" charset="0"/>
              </a:rPr>
              <a:t>	= solves the problem</a:t>
            </a:r>
          </a:p>
          <a:p>
            <a:pPr marL="334963" indent="-334963" defTabSz="457200" eaLnBrk="1" hangingPunct="1"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Problem defined as cost function</a:t>
            </a:r>
          </a:p>
          <a:p>
            <a:pPr marL="735013" lvl="1" indent="-277813" defTabSz="457200" eaLnBrk="1" hangingPunct="1">
              <a:spcBef>
                <a:spcPct val="10000"/>
              </a:spcBef>
              <a:buFont typeface="Times New Roman" panose="02020603050405020304" pitchFamily="18" charset="0"/>
              <a:buChar char="-"/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Goodness of one cluster</a:t>
            </a:r>
          </a:p>
          <a:p>
            <a:pPr marL="735013" lvl="1" indent="-277813" defTabSz="457200" eaLnBrk="1" hangingPunct="1">
              <a:spcBef>
                <a:spcPct val="10000"/>
              </a:spcBef>
              <a:buFont typeface="Times New Roman" panose="02020603050405020304" pitchFamily="18" charset="0"/>
              <a:buChar char="-"/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Similarity vs. distance </a:t>
            </a:r>
          </a:p>
          <a:p>
            <a:pPr marL="735013" lvl="1" indent="-277813" defTabSz="457200" eaLnBrk="1" hangingPunct="1">
              <a:spcBef>
                <a:spcPct val="10000"/>
              </a:spcBef>
              <a:buFont typeface="Times New Roman" panose="02020603050405020304" pitchFamily="18" charset="0"/>
              <a:buChar char="-"/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Global vs. local (“merge cost”, “cut”)</a:t>
            </a:r>
          </a:p>
          <a:p>
            <a:pPr marL="334963" indent="-334963" defTabSz="457200" eaLnBrk="1" hangingPunct="1">
              <a:tabLst>
                <a:tab pos="4038600" algn="l"/>
              </a:tabLst>
            </a:pPr>
            <a:r>
              <a:rPr lang="en-US" altLang="en-US">
                <a:effectLst/>
                <a:latin typeface="Times New Roman" panose="02020603050405020304" pitchFamily="18" charset="0"/>
              </a:rPr>
              <a:t>Solution: algorithm to solve the problem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C8DCF0E-1D1D-A554-5C7B-6D5826454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20675"/>
            <a:ext cx="7921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tx2"/>
                </a:solidFill>
                <a:ea typeface="SimSun" panose="02010600030101010101" pitchFamily="2" charset="-122"/>
              </a:rPr>
              <a:t>Clustering method</a:t>
            </a:r>
            <a:endParaRPr lang="en-US" altLang="zh-CN" sz="440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A730D05-A121-3D23-1CB4-340CB3E62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49238"/>
            <a:ext cx="8424862" cy="731837"/>
          </a:xfrm>
        </p:spPr>
        <p:txBody>
          <a:bodyPr/>
          <a:lstStyle/>
          <a:p>
            <a:pPr defTabSz="457200" eaLnBrk="1" hangingPunct="1"/>
            <a:r>
              <a:rPr lang="en-US" altLang="en-US" sz="4000" b="1">
                <a:effectLst/>
              </a:rPr>
              <a:t>Complexity of clustering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DD8EFBD-D4A3-4036-62CF-7926FBD83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3565525"/>
            <a:ext cx="8281988" cy="2816225"/>
          </a:xfrm>
        </p:spPr>
        <p:txBody>
          <a:bodyPr/>
          <a:lstStyle/>
          <a:p>
            <a:pPr marL="334963" indent="-334963" defTabSz="457200" eaLnBrk="1" hangingPunct="1">
              <a:buFontTx/>
              <a:buChar char="•"/>
            </a:pPr>
            <a:r>
              <a:rPr lang="en-US" altLang="en-US" sz="2800">
                <a:effectLst/>
              </a:rPr>
              <a:t>Clustering problem is NP complete </a:t>
            </a:r>
            <a:br>
              <a:rPr lang="en-US" altLang="en-US" sz="2800">
                <a:effectLst/>
              </a:rPr>
            </a:br>
            <a:r>
              <a:rPr lang="en-US" altLang="en-US" sz="1800">
                <a:effectLst/>
              </a:rPr>
              <a:t>[Garey et al., 1982]</a:t>
            </a:r>
          </a:p>
          <a:p>
            <a:pPr marL="334963" indent="-334963" defTabSz="457200" eaLnBrk="1" hangingPunct="1">
              <a:buFontTx/>
              <a:buChar char="•"/>
            </a:pPr>
            <a:r>
              <a:rPr lang="en-US" altLang="en-US" sz="2800">
                <a:effectLst/>
              </a:rPr>
              <a:t>Optimal solution by branch-and-bound in exponential time.</a:t>
            </a:r>
          </a:p>
          <a:p>
            <a:pPr marL="334963" indent="-334963" defTabSz="457200" eaLnBrk="1" hangingPunct="1">
              <a:buFontTx/>
              <a:buChar char="•"/>
            </a:pPr>
            <a:r>
              <a:rPr lang="en-US" altLang="en-US" sz="2800">
                <a:effectLst/>
              </a:rPr>
              <a:t>Practical solutions by heuristic algorithms.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25CD086D-EB84-00EF-3573-1B9A9738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4C6A2FA6-9207-035E-E906-F1A1DDC2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1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740BBC88-BF37-89BF-48BA-4017BA4C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en-US" sz="20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4886F38D-506A-30F4-29C1-490C4BB76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138" y="2190750"/>
          <a:ext cx="55435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457200" progId="Equation.3">
                  <p:embed/>
                </p:oleObj>
              </mc:Choice>
              <mc:Fallback>
                <p:oleObj name="Equation" r:id="rId2" imgW="2146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190750"/>
                        <a:ext cx="554355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8">
            <a:extLst>
              <a:ext uri="{FF2B5EF4-FFF2-40B4-BE49-F238E27FC236}">
                <a16:creationId xmlns:a16="http://schemas.microsoft.com/office/drawing/2014/main" id="{A514171D-287A-0E5D-F999-1F8295230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42" y="1485900"/>
            <a:ext cx="66976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Number of possible clusterings: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3232BE0-8886-05EB-4906-783BE5C74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4600" b="1">
                <a:effectLst/>
              </a:rPr>
              <a:t>Software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>
            <a:extLst>
              <a:ext uri="{FF2B5EF4-FFF2-40B4-BE49-F238E27FC236}">
                <a16:creationId xmlns:a16="http://schemas.microsoft.com/office/drawing/2014/main" id="{5D0A9B4D-BF01-F7FE-D807-B0F3757C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5723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Rectangle 6">
            <a:extLst>
              <a:ext uri="{FF2B5EF4-FFF2-40B4-BE49-F238E27FC236}">
                <a16:creationId xmlns:a16="http://schemas.microsoft.com/office/drawing/2014/main" id="{04C55F3A-848E-EF07-1084-7A31954F3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04775"/>
            <a:ext cx="8424862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altLang="en-US" b="1">
                <a:effectLst/>
              </a:rPr>
              <a:t>Animator</a:t>
            </a:r>
          </a:p>
        </p:txBody>
      </p:sp>
      <p:sp>
        <p:nvSpPr>
          <p:cNvPr id="55300" name="Rectangle 7">
            <a:extLst>
              <a:ext uri="{FF2B5EF4-FFF2-40B4-BE49-F238E27FC236}">
                <a16:creationId xmlns:a16="http://schemas.microsoft.com/office/drawing/2014/main" id="{1683581A-5624-B52F-A816-88C6B14E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692150"/>
            <a:ext cx="26844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2000">
                <a:solidFill>
                  <a:srgbClr val="0000FF"/>
                </a:solidFill>
                <a:latin typeface="Times" panose="02020603050405020304" pitchFamily="18" charset="0"/>
              </a:rPr>
              <a:t>https://cs.uef.fi/~ashfaq/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9F9E7AE1-A7FA-2652-C3C0-02B824C62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04775"/>
            <a:ext cx="8424862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altLang="en-US" b="1">
                <a:effectLst/>
              </a:rPr>
              <a:t>Clusterator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A6C99A47-63BF-5316-EC47-43B68336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692150"/>
            <a:ext cx="4513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87325" indent="-166688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2000">
                <a:solidFill>
                  <a:srgbClr val="0000FF"/>
                </a:solidFill>
                <a:latin typeface="Times" panose="02020603050405020304" pitchFamily="18" charset="0"/>
              </a:rPr>
              <a:t>http://cs.uef.fi/paikka/Radu/clusterator/</a:t>
            </a:r>
          </a:p>
        </p:txBody>
      </p:sp>
      <p:pic>
        <p:nvPicPr>
          <p:cNvPr id="56324" name="Picture 6">
            <a:extLst>
              <a:ext uri="{FF2B5EF4-FFF2-40B4-BE49-F238E27FC236}">
                <a16:creationId xmlns:a16="http://schemas.microsoft.com/office/drawing/2014/main" id="{334BF205-8FFF-BCC9-CDFD-0F351F81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7137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5CC3D99-5D99-868A-B390-5489DBD1C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76213"/>
            <a:ext cx="8424862" cy="73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/>
          <a:lstStyle/>
          <a:p>
            <a:pPr defTabSz="457200" eaLnBrk="1" hangingPunct="1"/>
            <a:r>
              <a:rPr lang="en-US" altLang="en-US" b="1">
                <a:effectLst/>
              </a:rPr>
              <a:t>Other software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F41F70E-37B3-A5B2-7EF6-B82A0FB74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699250" cy="669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>
                <a:effectLst/>
              </a:rPr>
              <a:t>Conclusions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FDA07CF-5418-7B8A-384B-46CA9E040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280400" cy="40925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34963" indent="-334963" defTabSz="457200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effectLst/>
              </a:rPr>
              <a:t>Clustering is a fundamental tool needed everywhere in data mining and machine learning. </a:t>
            </a:r>
          </a:p>
          <a:p>
            <a:pPr marL="334963" indent="-334963" defTabSz="457200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effectLst/>
              </a:rPr>
              <a:t>Failing to do clustering properly may defect the application analysis.</a:t>
            </a:r>
          </a:p>
          <a:p>
            <a:pPr marL="334963" indent="-334963" defTabSz="457200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effectLst/>
              </a:rPr>
              <a:t>Good clustering tool needed so that practitioners can focus on their application requirements.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2E2F2D7-FDE0-804F-8A4F-3A59393E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317625"/>
            <a:ext cx="34877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C70C3DA-A8D7-6485-173B-CA12B7FE5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" y="115888"/>
            <a:ext cx="8780463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Color reconstruction</a:t>
            </a:r>
            <a:endParaRPr lang="en-US" altLang="en-US" sz="3000">
              <a:effectLst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B37D799-51B8-7116-2B0A-946378A4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489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C9189F72-0C12-E5D4-D66A-85674BB3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1489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0571785A-AC44-FC60-0E8D-CA9552B6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113213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A92BA931-1FEA-0DE5-46D0-EAE2D6176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89475"/>
            <a:ext cx="182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Image with compression artifacts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BB4160D6-FD4B-194E-481E-1B068920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990725"/>
            <a:ext cx="182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Image with original colors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3A0AF26-7613-5B27-CDB2-968A9B790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883525" cy="5040313"/>
          </a:xfrm>
        </p:spPr>
        <p:txBody>
          <a:bodyPr/>
          <a:lstStyle/>
          <a:p>
            <a:pPr marL="609600" indent="-609600" defTabSz="457200" eaLnBrk="1" hangingPunct="1">
              <a:lnSpc>
                <a:spcPct val="99000"/>
              </a:lnSpc>
              <a:buFont typeface="Times" panose="02020603050405020304" pitchFamily="18" charset="0"/>
              <a:buAutoNum type="arabicPeriod"/>
            </a:pPr>
            <a:r>
              <a:rPr lang="en-US" altLang="en-US" sz="2200">
                <a:effectLst/>
              </a:rPr>
              <a:t>S. Theodoridis and K. Koutroumbas, Pattern Recognition, Academic Press, 3rd edition, 2006. </a:t>
            </a:r>
          </a:p>
          <a:p>
            <a:pPr marL="609600" indent="-609600" defTabSz="457200" eaLnBrk="1" hangingPunct="1">
              <a:lnSpc>
                <a:spcPct val="99000"/>
              </a:lnSpc>
              <a:buFont typeface="Times" panose="02020603050405020304" pitchFamily="18" charset="0"/>
              <a:buAutoNum type="arabicPeriod"/>
            </a:pPr>
            <a:r>
              <a:rPr lang="en-US" altLang="en-US" sz="2200">
                <a:effectLst/>
              </a:rPr>
              <a:t>C. Bishop, Pattern Recognition and Machine Learning, Springer, 2006. </a:t>
            </a:r>
          </a:p>
          <a:p>
            <a:pPr marL="609600" indent="-609600" defTabSz="457200" eaLnBrk="1" hangingPunct="1">
              <a:lnSpc>
                <a:spcPct val="99000"/>
              </a:lnSpc>
              <a:buFont typeface="Times" panose="02020603050405020304" pitchFamily="18" charset="0"/>
              <a:buAutoNum type="arabicPeriod"/>
            </a:pPr>
            <a:r>
              <a:rPr lang="en-US" altLang="en-US" sz="2200">
                <a:effectLst/>
              </a:rPr>
              <a:t>A.K. Jain, M.N. Murty and P.J. Flynn, Data clustering: A review, </a:t>
            </a:r>
            <a:r>
              <a:rPr lang="en-US" altLang="en-US" sz="2200" i="1">
                <a:effectLst/>
              </a:rPr>
              <a:t>ACM Computing Surveys</a:t>
            </a:r>
            <a:r>
              <a:rPr lang="en-US" altLang="en-US" sz="2200">
                <a:effectLst/>
              </a:rPr>
              <a:t>, 31(3): 264-323, September 1999. </a:t>
            </a:r>
          </a:p>
          <a:p>
            <a:pPr marL="609600" indent="-609600" defTabSz="457200" eaLnBrk="1" hangingPunct="1">
              <a:lnSpc>
                <a:spcPct val="99000"/>
              </a:lnSpc>
              <a:buFont typeface="Times" panose="02020603050405020304" pitchFamily="18" charset="0"/>
              <a:buAutoNum type="arabicPeriod"/>
            </a:pPr>
            <a:r>
              <a:rPr lang="en-US" altLang="en-US" sz="2200">
                <a:effectLst/>
              </a:rPr>
              <a:t>M.R. Garey, D.S. Johnson and H.S. Witsenhausen, The complexity of the generalized Lloyd-Max problem, </a:t>
            </a:r>
            <a:r>
              <a:rPr lang="en-US" altLang="en-US" sz="2200" i="1">
                <a:effectLst/>
              </a:rPr>
              <a:t>IEEE Transactions on Information Theory</a:t>
            </a:r>
            <a:r>
              <a:rPr lang="en-US" altLang="en-US" sz="2200">
                <a:effectLst/>
              </a:rPr>
              <a:t>, 28(2): 255-256, March 1982. </a:t>
            </a:r>
          </a:p>
          <a:p>
            <a:pPr marL="609600" indent="-609600" defTabSz="457200" eaLnBrk="1" hangingPunct="1">
              <a:lnSpc>
                <a:spcPct val="99000"/>
              </a:lnSpc>
              <a:buFont typeface="Times" panose="02020603050405020304" pitchFamily="18" charset="0"/>
              <a:buAutoNum type="arabicPeriod"/>
            </a:pPr>
            <a:r>
              <a:rPr lang="en-US" altLang="en-US" sz="2200">
                <a:effectLst/>
              </a:rPr>
              <a:t>F. Aurenhammer: Voronoi diagrams-a survey of a fundamental geometric data structure, </a:t>
            </a:r>
            <a:r>
              <a:rPr lang="en-US" altLang="en-US" sz="2200" i="1">
                <a:effectLst/>
              </a:rPr>
              <a:t>ACM Computing Surveys</a:t>
            </a:r>
            <a:r>
              <a:rPr lang="en-US" altLang="en-US" sz="2200">
                <a:effectLst/>
              </a:rPr>
              <a:t>, 23 (3), 345-405, September 1991.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3117B69-2B9C-7A20-103C-575FF1D8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863" y="404813"/>
            <a:ext cx="6699250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Ctr="0"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effectLst/>
              </a:rPr>
              <a:t>Literature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B479292-7C73-B3C4-8ECD-A1523C00E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53975"/>
            <a:ext cx="8712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>
              <a:lnSpc>
                <a:spcPct val="85000"/>
              </a:lnSpc>
            </a:pPr>
            <a:r>
              <a:rPr lang="en-US" altLang="en-US" sz="4000" b="1">
                <a:effectLst/>
              </a:rPr>
              <a:t>Speaker modeling</a:t>
            </a:r>
            <a:br>
              <a:rPr lang="en-US" altLang="en-US" sz="4000" b="1">
                <a:effectLst/>
              </a:rPr>
            </a:br>
            <a:r>
              <a:rPr lang="en-US" altLang="en-US" sz="3000">
                <a:effectLst/>
              </a:rPr>
              <a:t>for voice biometrics</a:t>
            </a:r>
            <a:endParaRPr lang="en-US" altLang="en-US" sz="4000">
              <a:effectLst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7E63E47-E326-318A-B134-6BD78881D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1295400"/>
            <a:ext cx="40386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i-FI" altLang="en-US" sz="2400">
              <a:latin typeface="Times New Roman" panose="02020603050405020304" pitchFamily="18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2A3E565-FF55-BF0F-395D-91AA8993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737100"/>
            <a:ext cx="16891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5F3380A9-03E0-AD1B-3791-69511334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43025"/>
            <a:ext cx="14605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30FFB4A5-CD4E-4E05-2422-E7BD1405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876425"/>
            <a:ext cx="14605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1490F376-DF43-FCA9-B930-B0C8178D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4625"/>
            <a:ext cx="14605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34E4753F-C4B6-47AB-C4CB-FC8A1116D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4038600"/>
            <a:ext cx="181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400">
                <a:latin typeface="Times New Roman" panose="02020603050405020304" pitchFamily="18" charset="0"/>
              </a:rPr>
              <a:t>Training data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788EB919-3939-11B2-5C78-A9A1B333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1524000"/>
            <a:ext cx="2444750" cy="882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400">
                <a:latin typeface="Times New Roman" panose="02020603050405020304" pitchFamily="18" charset="0"/>
              </a:rPr>
              <a:t>Feature extraction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400">
                <a:latin typeface="Times New Roman" panose="02020603050405020304" pitchFamily="18" charset="0"/>
              </a:rPr>
              <a:t>and clustering</a:t>
            </a:r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3941769A-1B66-0FCB-8796-7B6E49F8A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8" y="18288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421E1164-C405-4FE0-FAC7-1F71F614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733800"/>
            <a:ext cx="73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000">
                <a:latin typeface="Times New Roman" panose="02020603050405020304" pitchFamily="18" charset="0"/>
              </a:rPr>
              <a:t>Matti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9D94EE9F-5CC9-3637-5661-30DD2EDD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8956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000">
                <a:latin typeface="Times New Roman" panose="02020603050405020304" pitchFamily="18" charset="0"/>
              </a:rPr>
              <a:t>Mikko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C8B369F0-6564-EFD6-55CA-BCB9B75F0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1387475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000">
                <a:latin typeface="Times New Roman" panose="02020603050405020304" pitchFamily="18" charset="0"/>
              </a:rPr>
              <a:t>Tomi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ADD84D53-7669-85DB-D949-F70D7709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2889250"/>
            <a:ext cx="3001963" cy="254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1C297229-BD89-5916-CAB9-28BBB8D25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C06C6DB6-67CD-CFF3-2D64-AECA15CF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410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400">
                <a:latin typeface="Times New Roman" panose="02020603050405020304" pitchFamily="18" charset="0"/>
              </a:rPr>
              <a:t>Speaker models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2288F575-7C7A-3B1C-AB32-4018B856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2258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000">
                <a:latin typeface="Times New Roman" panose="02020603050405020304" pitchFamily="18" charset="0"/>
              </a:rPr>
              <a:t>Tomi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5D3451B5-B13A-4B8C-8CFF-185503E0F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003675"/>
            <a:ext cx="73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000">
                <a:latin typeface="Times New Roman" panose="02020603050405020304" pitchFamily="18" charset="0"/>
              </a:rPr>
              <a:t>Matti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B176E718-321A-0F0E-ACC2-551F002C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4953000"/>
            <a:ext cx="2292350" cy="65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400">
                <a:latin typeface="Times New Roman" panose="02020603050405020304" pitchFamily="18" charset="0"/>
              </a:rPr>
              <a:t>Feature extraction</a:t>
            </a:r>
            <a:endParaRPr lang="fi-FI" altLang="en-US">
              <a:latin typeface="Times New Roman" panose="02020603050405020304" pitchFamily="18" charset="0"/>
            </a:endParaRPr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7B99290F-3697-638F-B5CF-415CADD315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38" y="49530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379BF634-4ABE-291B-E972-1F15A4EA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6172200"/>
            <a:ext cx="3154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400">
                <a:latin typeface="Times New Roman" panose="02020603050405020304" pitchFamily="18" charset="0"/>
              </a:rPr>
              <a:t>Best match:</a:t>
            </a:r>
            <a:r>
              <a:rPr lang="fi-FI" altLang="en-US" sz="2400" i="1">
                <a:latin typeface="Times New Roman" panose="02020603050405020304" pitchFamily="18" charset="0"/>
              </a:rPr>
              <a:t> Matti !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4984F610-5153-C452-3DCF-04E988E9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4903788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 sz="2000">
                <a:latin typeface="Times New Roman" panose="02020603050405020304" pitchFamily="18" charset="0"/>
              </a:rPr>
              <a:t>Mikko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B4311910-2D63-71DB-17A2-D26C8AF1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5765800"/>
            <a:ext cx="36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en-US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08CAAAD0-6B40-D19B-8493-1A34BA27D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5" y="586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9E044EB5-E4F6-BADA-6195-71AC9C960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038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6">
            <a:extLst>
              <a:ext uri="{FF2B5EF4-FFF2-40B4-BE49-F238E27FC236}">
                <a16:creationId xmlns:a16="http://schemas.microsoft.com/office/drawing/2014/main" id="{FAB67406-8219-0E88-350B-57A0923A9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38" y="3962400"/>
            <a:ext cx="838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E10273EC-64D6-D8E3-2CB7-B05CE643B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38" y="3810000"/>
            <a:ext cx="2438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16" name="Object 28">
            <a:extLst>
              <a:ext uri="{FF2B5EF4-FFF2-40B4-BE49-F238E27FC236}">
                <a16:creationId xmlns:a16="http://schemas.microsoft.com/office/drawing/2014/main" id="{A2BADA6B-06CC-9B92-8E7A-976F2F23B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6238" y="2971800"/>
          <a:ext cx="849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924848" imgH="4580952" progId="Paint.Picture">
                  <p:embed/>
                </p:oleObj>
              </mc:Choice>
              <mc:Fallback>
                <p:oleObj name="Bitmap Image" r:id="rId6" imgW="3924848" imgH="4580952" progId="Paint.Picture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2971800"/>
                        <a:ext cx="849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7" name="Object 29">
            <a:extLst>
              <a:ext uri="{FF2B5EF4-FFF2-40B4-BE49-F238E27FC236}">
                <a16:creationId xmlns:a16="http://schemas.microsoft.com/office/drawing/2014/main" id="{09BDAC15-506E-B315-92BF-A0E060D7D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9638" y="4419600"/>
          <a:ext cx="849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924848" imgH="4580952" progId="Paint.Picture">
                  <p:embed/>
                </p:oleObj>
              </mc:Choice>
              <mc:Fallback>
                <p:oleObj name="Bitmap Image" r:id="rId8" imgW="3924848" imgH="4580952" progId="Paint.Picture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4419600"/>
                        <a:ext cx="849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" name="Object 30">
            <a:extLst>
              <a:ext uri="{FF2B5EF4-FFF2-40B4-BE49-F238E27FC236}">
                <a16:creationId xmlns:a16="http://schemas.microsoft.com/office/drawing/2014/main" id="{8D6B5AA8-1B74-95B4-EDDF-83D79B61C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2638" y="3124200"/>
          <a:ext cx="849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3924848" imgH="4580952" progId="Paint.Picture">
                  <p:embed/>
                </p:oleObj>
              </mc:Choice>
              <mc:Fallback>
                <p:oleObj name="Bitmap Image" r:id="rId9" imgW="3924848" imgH="4580952" progId="Paint.Pictur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3124200"/>
                        <a:ext cx="849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A558502-0C7F-779E-7EC0-353ED84B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3" y="115888"/>
            <a:ext cx="8707437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Speaker modeling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CE810336-3B20-B778-E4C5-1FD5505B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067425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Speech data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E0AE480-4FD6-E47C-426B-2E5499DE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6067425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Result of clustering</a:t>
            </a:r>
          </a:p>
        </p:txBody>
      </p:sp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9AB22A5E-A044-01DD-1D35-38DBEDAF3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7263" y="1670050"/>
          <a:ext cx="3543300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933333" imgH="4590476" progId="Paint.Picture">
                  <p:embed/>
                </p:oleObj>
              </mc:Choice>
              <mc:Fallback>
                <p:oleObj name="Bitmap Image" r:id="rId2" imgW="3933333" imgH="45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670050"/>
                        <a:ext cx="3543300" cy="413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>
            <a:extLst>
              <a:ext uri="{FF2B5EF4-FFF2-40B4-BE49-F238E27FC236}">
                <a16:creationId xmlns:a16="http://schemas.microsoft.com/office/drawing/2014/main" id="{A689A352-2F59-9E99-6178-80FAC6B69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1654175"/>
          <a:ext cx="3616325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924848" imgH="4580952" progId="Paint.Picture">
                  <p:embed/>
                </p:oleObj>
              </mc:Choice>
              <mc:Fallback>
                <p:oleObj name="Bitmap Image" r:id="rId4" imgW="3924848" imgH="458095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1654175"/>
                        <a:ext cx="3616325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D569713-1DDE-27B0-BCBC-E58AC46DF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24862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Image segmentation</a:t>
            </a:r>
            <a:endParaRPr lang="en-US" altLang="en-US" sz="3000">
              <a:effectLst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78502277-1B92-4F20-5786-5C2D12B37A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2124075"/>
            <a:ext cx="3271838" cy="130492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F4C42543-ECAD-8F01-34F4-BDB323C3D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05263"/>
            <a:ext cx="24479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Normalized color plots according to  </a:t>
            </a: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</a:rPr>
              <a:t>red</a:t>
            </a:r>
            <a:r>
              <a:rPr lang="en-US" altLang="en-US" sz="2400">
                <a:latin typeface="Times New Roman" panose="02020603050405020304" pitchFamily="18" charset="0"/>
              </a:rPr>
              <a:t> and 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green</a:t>
            </a:r>
            <a:r>
              <a:rPr lang="en-US" altLang="en-US" sz="2400">
                <a:latin typeface="Times New Roman" panose="02020603050405020304" pitchFamily="18" charset="0"/>
              </a:rPr>
              <a:t> components.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73E6BA62-B901-F91E-E95E-568CB0428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1773238"/>
            <a:ext cx="1828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Image with 4 color clusters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204C7CD2-415A-6390-5311-1B3831B0CE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284538"/>
            <a:ext cx="3816350" cy="32797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Line 7">
            <a:extLst>
              <a:ext uri="{FF2B5EF4-FFF2-40B4-BE49-F238E27FC236}">
                <a16:creationId xmlns:a16="http://schemas.microsoft.com/office/drawing/2014/main" id="{39C3ABDE-915E-35FB-B4C1-7871EEA99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1638" y="2205038"/>
            <a:ext cx="12239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D6178338-2291-B39C-6035-C9E272CC8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4365625"/>
            <a:ext cx="8636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3540AA4-0A76-DFC2-3A9E-5890CFD9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6585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</a:rPr>
              <a:t>red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7AA5E316-1545-586A-B467-F8A81E7730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75844" y="5144294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green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1A2C322-AF6E-20DE-7BB3-301277CBA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24862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/>
          <a:p>
            <a:pPr eaLnBrk="1" hangingPunct="1"/>
            <a:r>
              <a:rPr lang="en-US" altLang="en-US" b="1">
                <a:effectLst/>
              </a:rPr>
              <a:t>Signal quantization</a:t>
            </a:r>
            <a:endParaRPr lang="en-US" altLang="en-US" sz="3000">
              <a:effectLst/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A6EAE271-764C-E3D9-55A7-989673C30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451225"/>
            <a:ext cx="43180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Quantized signal">
            <a:hlinkClick r:id="rId2" tooltip="Quantized signal"/>
            <a:extLst>
              <a:ext uri="{FF2B5EF4-FFF2-40B4-BE49-F238E27FC236}">
                <a16:creationId xmlns:a16="http://schemas.microsoft.com/office/drawing/2014/main" id="{90F5E6B0-A75C-3685-A5C5-B59A502B7D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241675"/>
            <a:ext cx="5545137" cy="344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A6F420F6-01A7-0B36-7591-24715258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781300"/>
            <a:ext cx="1958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Quantized signal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6BFC9652-4497-5141-DC5F-D601035D9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019425"/>
            <a:ext cx="17605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Original signal 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9F18DC61-F80A-8D15-47F4-772C584449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4300" y="3241675"/>
            <a:ext cx="12239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F3E66D42-D0B3-1A39-9EA8-7531D22B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39875"/>
            <a:ext cx="856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Approximation of continuous range values (or a very large set of possible discrete values) by a small set of discrete symbols or integer values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10">
      <a:dk1>
        <a:srgbClr val="000000"/>
      </a:dk1>
      <a:lt1>
        <a:srgbClr val="F8F8F8"/>
      </a:lt1>
      <a:dk2>
        <a:srgbClr val="000000"/>
      </a:dk2>
      <a:lt2>
        <a:srgbClr val="FBFBFB"/>
      </a:lt2>
      <a:accent1>
        <a:srgbClr val="009900"/>
      </a:accent1>
      <a:accent2>
        <a:srgbClr val="C6C6C6"/>
      </a:accent2>
      <a:accent3>
        <a:srgbClr val="FBFBFB"/>
      </a:accent3>
      <a:accent4>
        <a:srgbClr val="000000"/>
      </a:accent4>
      <a:accent5>
        <a:srgbClr val="AACAAA"/>
      </a:accent5>
      <a:accent6>
        <a:srgbClr val="B3B3B3"/>
      </a:accent6>
      <a:hlink>
        <a:srgbClr val="006600"/>
      </a:hlink>
      <a:folHlink>
        <a:srgbClr val="808000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ing Grid 10">
        <a:dk1>
          <a:srgbClr val="000000"/>
        </a:dk1>
        <a:lt1>
          <a:srgbClr val="F8F8F8"/>
        </a:lt1>
        <a:dk2>
          <a:srgbClr val="0000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42831</TotalTime>
  <Words>1377</Words>
  <Application>Microsoft Office PowerPoint</Application>
  <PresentationFormat>On-screen Show (4:3)</PresentationFormat>
  <Paragraphs>328</Paragraphs>
  <Slides>50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SimSun</vt:lpstr>
      <vt:lpstr>Arial</vt:lpstr>
      <vt:lpstr>Cambria Math</vt:lpstr>
      <vt:lpstr>Courier New</vt:lpstr>
      <vt:lpstr>StarSymbol</vt:lpstr>
      <vt:lpstr>Tahoma</vt:lpstr>
      <vt:lpstr>Times</vt:lpstr>
      <vt:lpstr>Times New Roman</vt:lpstr>
      <vt:lpstr>Wingdings</vt:lpstr>
      <vt:lpstr>Fading Grid</vt:lpstr>
      <vt:lpstr>Document</vt:lpstr>
      <vt:lpstr>Bitmap Image</vt:lpstr>
      <vt:lpstr>Equation</vt:lpstr>
      <vt:lpstr>Picture</vt:lpstr>
      <vt:lpstr>Clustering methods</vt:lpstr>
      <vt:lpstr>Sample data</vt:lpstr>
      <vt:lpstr>Sample data</vt:lpstr>
      <vt:lpstr>PowerPoint Presentation</vt:lpstr>
      <vt:lpstr>Color reconstruction</vt:lpstr>
      <vt:lpstr>Speaker modeling for voice biometrics</vt:lpstr>
      <vt:lpstr>Speaker modeling</vt:lpstr>
      <vt:lpstr>Image segmentation</vt:lpstr>
      <vt:lpstr>Signal quantization</vt:lpstr>
      <vt:lpstr>Color quantization of images</vt:lpstr>
      <vt:lpstr>Users on map</vt:lpstr>
      <vt:lpstr>Clustering the users</vt:lpstr>
      <vt:lpstr>Clustering of photos in two ways</vt:lpstr>
      <vt:lpstr>PowerPoint Presentation</vt:lpstr>
      <vt:lpstr>PowerPoint Presentation</vt:lpstr>
      <vt:lpstr>PowerPoint Presentation</vt:lpstr>
      <vt:lpstr>Clustering GPS tracks Mobile users, taxi routes, fleet management</vt:lpstr>
      <vt:lpstr>Optimizing cellular network</vt:lpstr>
      <vt:lpstr>Conclusions from clusters</vt:lpstr>
      <vt:lpstr>Clustering keywords</vt:lpstr>
      <vt:lpstr>Clustering text descriptions</vt:lpstr>
      <vt:lpstr>Home take care services</vt:lpstr>
      <vt:lpstr>Clustering user preferences</vt:lpstr>
      <vt:lpstr>Part I: Clustering problem</vt:lpstr>
      <vt:lpstr>Subproblems of clustering</vt:lpstr>
      <vt:lpstr>Definitions and data</vt:lpstr>
      <vt:lpstr>Distance and cost function</vt:lpstr>
      <vt:lpstr>Clustering result as partition</vt:lpstr>
      <vt:lpstr>PowerPoint Presentation</vt:lpstr>
      <vt:lpstr>Dependency of data structures</vt:lpstr>
      <vt:lpstr>PowerPoint Presentation</vt:lpstr>
      <vt:lpstr>K-means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solve?</vt:lpstr>
      <vt:lpstr>PowerPoint Presentation</vt:lpstr>
      <vt:lpstr>Taxonomy of clustering [Jain, Murty, Flynn, Data clustering: A review, ACM Computing Surveys, 1999.]</vt:lpstr>
      <vt:lpstr>PowerPoint Presentation</vt:lpstr>
      <vt:lpstr>Complexity of clustering</vt:lpstr>
      <vt:lpstr>Software</vt:lpstr>
      <vt:lpstr>Animator</vt:lpstr>
      <vt:lpstr>Clusterator</vt:lpstr>
      <vt:lpstr>Other software</vt:lpstr>
      <vt:lpstr>Conclusions</vt:lpstr>
      <vt:lpstr>Literature</vt:lpstr>
    </vt:vector>
  </TitlesOfParts>
  <Company>University of Joensuu, Department of Computer Science, Speech and Image Processing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Lossless Image Compression</dc:title>
  <dc:subject/>
  <dc:creator/>
  <cp:keywords/>
  <cp:lastModifiedBy>Pasi Fränti</cp:lastModifiedBy>
  <cp:revision>659</cp:revision>
  <dcterms:modified xsi:type="dcterms:W3CDTF">2024-02-01T02:02:48Z</dcterms:modified>
</cp:coreProperties>
</file>