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16" r:id="rId3"/>
    <p:sldId id="314" r:id="rId4"/>
    <p:sldId id="315" r:id="rId5"/>
    <p:sldId id="332" r:id="rId6"/>
    <p:sldId id="317" r:id="rId7"/>
    <p:sldId id="318" r:id="rId8"/>
    <p:sldId id="319" r:id="rId9"/>
    <p:sldId id="320" r:id="rId10"/>
    <p:sldId id="321" r:id="rId11"/>
    <p:sldId id="322" r:id="rId12"/>
    <p:sldId id="323" r:id="rId13"/>
    <p:sldId id="324" r:id="rId14"/>
    <p:sldId id="326" r:id="rId15"/>
    <p:sldId id="327" r:id="rId16"/>
    <p:sldId id="325" r:id="rId17"/>
    <p:sldId id="328" r:id="rId18"/>
    <p:sldId id="329" r:id="rId19"/>
    <p:sldId id="330" r:id="rId20"/>
    <p:sldId id="331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3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E2D3E-E812-410C-BA16-BA75FEEDEE97}" type="datetimeFigureOut">
              <a:rPr lang="en-US"/>
              <a:pPr>
                <a:defRPr/>
              </a:pPr>
              <a:t>4/29/2014</a:t>
            </a:fld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56C9E-8971-4FC9-9368-86F6329D9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C4B82-76A1-4AF5-8F81-A453643B0E2D}" type="datetimeFigureOut">
              <a:rPr lang="en-US"/>
              <a:pPr>
                <a:defRPr/>
              </a:pPr>
              <a:t>4/29/2014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BEA57-7D8E-4B26-BE2D-DDB0CCB092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C3A54-F4CD-485A-B7A1-468910E937BE}" type="datetimeFigureOut">
              <a:rPr lang="en-US"/>
              <a:pPr>
                <a:defRPr/>
              </a:pPr>
              <a:t>4/29/2014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EB100-2F86-4E1D-B440-3F57BF683E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1825BF3-98FD-4417-98EC-7F786762F83B}" type="datetimeFigureOut">
              <a:rPr lang="en-US"/>
              <a:pPr>
                <a:defRPr/>
              </a:pPr>
              <a:t>4/29/2014</a:t>
            </a:fld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D98271F-4B77-43E7-B006-7FF334ADEA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A2F0F-DE5F-47BC-BDF3-F1DF351040D3}" type="datetimeFigureOut">
              <a:rPr lang="en-US"/>
              <a:pPr>
                <a:defRPr/>
              </a:pPr>
              <a:t>4/29/2014</a:t>
            </a:fld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56E62-E435-4ADB-A146-02EE61F16D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129AD-0D1B-48D3-8FC4-F212F668DC76}" type="datetimeFigureOut">
              <a:rPr lang="en-US"/>
              <a:pPr>
                <a:defRPr/>
              </a:pPr>
              <a:t>4/29/2014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BC0C9-81D5-4E95-B7C4-3EEB307B7D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33A82-398F-4AAE-ABC8-95637E88C523}" type="datetimeFigureOut">
              <a:rPr lang="en-US"/>
              <a:pPr>
                <a:defRPr/>
              </a:pPr>
              <a:t>4/29/2014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AFA8D-8E62-4E93-A9DD-1414DFD795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048D5A7-B0FD-4E8C-B89A-9DFA43009440}" type="datetimeFigureOut">
              <a:rPr lang="en-US"/>
              <a:pPr>
                <a:defRPr/>
              </a:pPr>
              <a:t>4/29/2014</a:t>
            </a:fld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5FDBD16-7CF4-4C61-B6AB-47C0BA2065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A4BE4-02B3-4074-AA2B-53602B235610}" type="datetimeFigureOut">
              <a:rPr lang="en-US"/>
              <a:pPr>
                <a:defRPr/>
              </a:pPr>
              <a:t>4/29/2014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6C1D4-15A8-4F3D-A8AD-37E550BBB7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val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C64635A-EECE-46D7-9A6D-864692125F2A}" type="datetimeFigureOut">
              <a:rPr lang="en-US"/>
              <a:pPr>
                <a:defRPr/>
              </a:pPr>
              <a:t>4/29/2014</a:t>
            </a:fld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DD77485-722F-4B1F-86BD-316C36874A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0AA4EC8-1DA1-4CC3-964A-AA1D8083FB74}" type="datetimeFigureOut">
              <a:rPr lang="en-US"/>
              <a:pPr>
                <a:defRPr/>
              </a:pPr>
              <a:t>4/29/2014</a:t>
            </a:fld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7DAD9D8-DD9C-48FA-BB80-75BE61D35E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33426D6C-55A4-4C04-B05F-C031A271B945}" type="datetimeFigureOut">
              <a:rPr lang="en-US"/>
              <a:pPr>
                <a:defRPr/>
              </a:pPr>
              <a:t>4/29/2014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CA1A810E-B92C-4C58-BDBD-AE608CF810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0" r:id="rId5"/>
    <p:sldLayoutId id="2147483675" r:id="rId6"/>
    <p:sldLayoutId id="2147483669" r:id="rId7"/>
    <p:sldLayoutId id="2147483676" r:id="rId8"/>
    <p:sldLayoutId id="2147483677" r:id="rId9"/>
    <p:sldLayoutId id="2147483668" r:id="rId10"/>
    <p:sldLayoutId id="214748366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rezaei@cs.uef.fi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ef.fi/mopsi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1143000"/>
            <a:ext cx="6934200" cy="1524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Matching Similarity for Keyword</a:t>
            </a:r>
            <a:r>
              <a:rPr lang="fa-IR" dirty="0" smtClean="0"/>
              <a:t>-</a:t>
            </a:r>
            <a:r>
              <a:rPr lang="en-US" dirty="0" smtClean="0"/>
              <a:t>based Clustering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4191000"/>
            <a:ext cx="6172200" cy="2438400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fi-FI" sz="2400" dirty="0" err="1" smtClean="0"/>
              <a:t>Mohammad</a:t>
            </a:r>
            <a:r>
              <a:rPr lang="fi-FI" sz="2400" dirty="0" smtClean="0"/>
              <a:t> </a:t>
            </a:r>
            <a:r>
              <a:rPr lang="fi-FI" sz="2400" dirty="0" err="1" smtClean="0"/>
              <a:t>Rezaei</a:t>
            </a:r>
            <a:r>
              <a:rPr lang="fi-FI" sz="2400" dirty="0" smtClean="0"/>
              <a:t>, Pasi Fränti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>
                <a:hlinkClick r:id="rId2"/>
              </a:rPr>
              <a:t>rezaei@cs.uef.fi</a:t>
            </a:r>
            <a:endParaRPr lang="en-US" sz="2000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fi-FI" sz="2000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fi-FI" sz="2000" dirty="0" err="1" smtClean="0"/>
              <a:t>Speech</a:t>
            </a:r>
            <a:r>
              <a:rPr lang="fi-FI" sz="2000" dirty="0" smtClean="0"/>
              <a:t> and </a:t>
            </a:r>
            <a:r>
              <a:rPr lang="fi-FI" sz="2000" dirty="0" err="1" smtClean="0"/>
              <a:t>Image</a:t>
            </a:r>
            <a:r>
              <a:rPr lang="fi-FI" sz="2000" dirty="0" smtClean="0"/>
              <a:t> </a:t>
            </a:r>
            <a:r>
              <a:rPr lang="fi-FI" sz="2000" dirty="0" err="1" smtClean="0"/>
              <a:t>Processing</a:t>
            </a:r>
            <a:r>
              <a:rPr lang="fi-FI" sz="2000" dirty="0" smtClean="0"/>
              <a:t> </a:t>
            </a:r>
            <a:r>
              <a:rPr lang="fi-FI" sz="2000" dirty="0" err="1" smtClean="0"/>
              <a:t>Unit</a:t>
            </a:r>
            <a:endParaRPr lang="fi-FI" sz="2000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fi-FI" sz="2000" dirty="0" smtClean="0"/>
              <a:t>University of Eastern Finland</a:t>
            </a:r>
            <a:r>
              <a:rPr lang="fi-FI" sz="1400" dirty="0" smtClean="0"/>
              <a:t>		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n-US" sz="1400" dirty="0" smtClean="0"/>
          </a:p>
          <a:p>
            <a:pPr algn="r" fontAlgn="auto">
              <a:spcAft>
                <a:spcPts val="0"/>
              </a:spcAft>
              <a:buFont typeface="Wingdings"/>
              <a:buNone/>
              <a:defRPr/>
            </a:pPr>
            <a:r>
              <a:rPr lang="en-US" sz="1400" dirty="0" smtClean="0"/>
              <a:t>August 2014</a:t>
            </a:r>
            <a:endParaRPr lang="fi-FI" sz="1400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fi-FI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Matching Similarity</a:t>
            </a:r>
            <a:endParaRPr lang="fi-FI" dirty="0"/>
          </a:p>
        </p:txBody>
      </p:sp>
      <p:pic>
        <p:nvPicPr>
          <p:cNvPr id="160770" name="Picture 3" descr="matching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3200400"/>
            <a:ext cx="41148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0771" name="TextBox 4"/>
          <p:cNvSpPr txBox="1">
            <a:spLocks noChangeArrowheads="1"/>
          </p:cNvSpPr>
          <p:nvPr/>
        </p:nvSpPr>
        <p:spPr bwMode="auto">
          <a:xfrm>
            <a:off x="304800" y="1447800"/>
            <a:ext cx="79248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Century Schoolbook"/>
              </a:rPr>
              <a:t>Greedy pairing of words</a:t>
            </a:r>
          </a:p>
          <a:p>
            <a:r>
              <a:rPr lang="en-US" sz="2400">
                <a:latin typeface="Century Schoolbook"/>
              </a:rPr>
              <a:t>	- two most similar words are paired iteratively</a:t>
            </a:r>
          </a:p>
          <a:p>
            <a:r>
              <a:rPr lang="en-US" sz="2400">
                <a:latin typeface="Century Schoolbook"/>
              </a:rPr>
              <a:t>	- the remaining non-paired keywords are just 	matched to their most similar words</a:t>
            </a:r>
            <a:endParaRPr lang="fi-FI" sz="2400">
              <a:latin typeface="Century Schoolbook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Matching Similarity</a:t>
            </a:r>
            <a:endParaRPr lang="fi-FI" dirty="0"/>
          </a:p>
        </p:txBody>
      </p:sp>
      <p:sp>
        <p:nvSpPr>
          <p:cNvPr id="10342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i-FI">
              <a:latin typeface="Century Schoolbook"/>
            </a:endParaRPr>
          </a:p>
        </p:txBody>
      </p:sp>
      <p:graphicFrame>
        <p:nvGraphicFramePr>
          <p:cNvPr id="103425" name="Object 1"/>
          <p:cNvGraphicFramePr>
            <a:graphicFrameLocks noChangeAspect="1"/>
          </p:cNvGraphicFramePr>
          <p:nvPr/>
        </p:nvGraphicFramePr>
        <p:xfrm>
          <a:off x="3048000" y="2819400"/>
          <a:ext cx="1955800" cy="1143000"/>
        </p:xfrm>
        <a:graphic>
          <a:graphicData uri="http://schemas.openxmlformats.org/presentationml/2006/ole">
            <p:oleObj spid="_x0000_s103425" name="Kaava" r:id="rId3" imgW="1168400" imgH="660400" progId="Equation.3">
              <p:embed/>
            </p:oleObj>
          </a:graphicData>
        </a:graphic>
      </p:graphicFrame>
      <p:sp>
        <p:nvSpPr>
          <p:cNvPr id="103428" name="TextBox 5"/>
          <p:cNvSpPr txBox="1">
            <a:spLocks noChangeArrowheads="1"/>
          </p:cNvSpPr>
          <p:nvPr/>
        </p:nvSpPr>
        <p:spPr bwMode="auto">
          <a:xfrm>
            <a:off x="685800" y="1524000"/>
            <a:ext cx="7543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Century Schoolbook"/>
              </a:rPr>
              <a:t>Similarity between two objects with </a:t>
            </a:r>
            <a:r>
              <a:rPr lang="en-US" sz="2400" i="1">
                <a:latin typeface="Century Schoolbook"/>
              </a:rPr>
              <a:t>N</a:t>
            </a:r>
            <a:r>
              <a:rPr lang="en-US" sz="2400" baseline="-25000">
                <a:latin typeface="Century Schoolbook"/>
              </a:rPr>
              <a:t>1</a:t>
            </a:r>
            <a:r>
              <a:rPr lang="en-US" sz="2400">
                <a:latin typeface="Century Schoolbook"/>
              </a:rPr>
              <a:t> and </a:t>
            </a:r>
            <a:r>
              <a:rPr lang="en-US" sz="2400" i="1">
                <a:latin typeface="Century Schoolbook"/>
              </a:rPr>
              <a:t>N</a:t>
            </a:r>
            <a:r>
              <a:rPr lang="en-US" sz="2400" baseline="-25000">
                <a:latin typeface="Century Schoolbook"/>
              </a:rPr>
              <a:t>2</a:t>
            </a:r>
            <a:r>
              <a:rPr lang="en-US" sz="2400">
                <a:latin typeface="Century Schoolbook"/>
              </a:rPr>
              <a:t> words where </a:t>
            </a:r>
            <a:r>
              <a:rPr lang="en-US" sz="2400" i="1">
                <a:latin typeface="Century Schoolbook"/>
              </a:rPr>
              <a:t>N</a:t>
            </a:r>
            <a:r>
              <a:rPr lang="en-US" sz="2400" baseline="-25000">
                <a:latin typeface="Century Schoolbook"/>
              </a:rPr>
              <a:t>1 </a:t>
            </a:r>
            <a:r>
              <a:rPr lang="en-US" sz="2400">
                <a:latin typeface="Century Schoolbook"/>
              </a:rPr>
              <a:t>≥</a:t>
            </a:r>
            <a:r>
              <a:rPr lang="en-US" sz="2400" i="1">
                <a:latin typeface="Century Schoolbook"/>
              </a:rPr>
              <a:t> N</a:t>
            </a:r>
            <a:r>
              <a:rPr lang="en-US" sz="2400" baseline="-25000">
                <a:latin typeface="Century Schoolbook"/>
              </a:rPr>
              <a:t>2</a:t>
            </a:r>
            <a:r>
              <a:rPr lang="en-US" sz="2400">
                <a:latin typeface="Century Schoolbook"/>
              </a:rPr>
              <a:t>:</a:t>
            </a:r>
            <a:endParaRPr lang="fi-FI" sz="2400">
              <a:latin typeface="Century Schoolbook"/>
            </a:endParaRPr>
          </a:p>
        </p:txBody>
      </p:sp>
      <p:sp>
        <p:nvSpPr>
          <p:cNvPr id="103429" name="TextBox 6"/>
          <p:cNvSpPr txBox="1">
            <a:spLocks noChangeArrowheads="1"/>
          </p:cNvSpPr>
          <p:nvPr/>
        </p:nvSpPr>
        <p:spPr bwMode="auto">
          <a:xfrm>
            <a:off x="838200" y="4267200"/>
            <a:ext cx="6629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Century Schoolbook"/>
              </a:rPr>
              <a:t>S(</a:t>
            </a:r>
            <a:r>
              <a:rPr lang="en-US" sz="2400" i="1">
                <a:latin typeface="Century Schoolbook"/>
              </a:rPr>
              <a:t>w</a:t>
            </a:r>
            <a:r>
              <a:rPr lang="en-US" sz="2400" i="1" baseline="-25000">
                <a:latin typeface="Century Schoolbook"/>
              </a:rPr>
              <a:t>i</a:t>
            </a:r>
            <a:r>
              <a:rPr lang="en-US" sz="2400">
                <a:latin typeface="Century Schoolbook"/>
              </a:rPr>
              <a:t>, </a:t>
            </a:r>
            <a:r>
              <a:rPr lang="en-US" sz="2400" i="1">
                <a:latin typeface="Century Schoolbook"/>
              </a:rPr>
              <a:t>w</a:t>
            </a:r>
            <a:r>
              <a:rPr lang="en-US" sz="2400" i="1" baseline="-25000">
                <a:latin typeface="Century Schoolbook"/>
              </a:rPr>
              <a:t>p</a:t>
            </a:r>
            <a:r>
              <a:rPr lang="en-US" sz="2400">
                <a:latin typeface="Century Schoolbook"/>
              </a:rPr>
              <a:t>(</a:t>
            </a:r>
            <a:r>
              <a:rPr lang="en-US" sz="2400" i="1">
                <a:latin typeface="Century Schoolbook"/>
              </a:rPr>
              <a:t>i</a:t>
            </a:r>
            <a:r>
              <a:rPr lang="en-US" sz="2400">
                <a:latin typeface="Century Schoolbook"/>
              </a:rPr>
              <a:t>)) is the similarity between word </a:t>
            </a:r>
            <a:r>
              <a:rPr lang="en-US" sz="2400" i="1">
                <a:latin typeface="Century Schoolbook"/>
              </a:rPr>
              <a:t>w</a:t>
            </a:r>
            <a:r>
              <a:rPr lang="en-US" sz="2400" i="1" baseline="-25000">
                <a:latin typeface="Century Schoolbook"/>
              </a:rPr>
              <a:t>i</a:t>
            </a:r>
            <a:r>
              <a:rPr lang="en-US" sz="2400">
                <a:latin typeface="Century Schoolbook"/>
              </a:rPr>
              <a:t> and its pair </a:t>
            </a:r>
            <a:r>
              <a:rPr lang="en-US" sz="2400" i="1">
                <a:latin typeface="Century Schoolbook"/>
              </a:rPr>
              <a:t>w</a:t>
            </a:r>
            <a:r>
              <a:rPr lang="en-US" sz="2400" i="1" baseline="-25000">
                <a:latin typeface="Century Schoolbook"/>
              </a:rPr>
              <a:t>p</a:t>
            </a:r>
            <a:r>
              <a:rPr lang="en-US" sz="2400">
                <a:latin typeface="Century Schoolbook"/>
              </a:rPr>
              <a:t>(</a:t>
            </a:r>
            <a:r>
              <a:rPr lang="en-US" sz="2400" i="1">
                <a:latin typeface="Century Schoolbook"/>
              </a:rPr>
              <a:t>i</a:t>
            </a:r>
            <a:r>
              <a:rPr lang="en-US" sz="2400">
                <a:latin typeface="Century Schoolbook"/>
              </a:rPr>
              <a:t>).</a:t>
            </a:r>
            <a:endParaRPr lang="fi-FI" sz="2400">
              <a:latin typeface="Century Schoolbook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Examples</a:t>
            </a:r>
            <a:endParaRPr lang="fi-FI" dirty="0"/>
          </a:p>
        </p:txBody>
      </p:sp>
      <p:sp>
        <p:nvSpPr>
          <p:cNvPr id="162818" name="Rectangle 3"/>
          <p:cNvSpPr>
            <a:spLocks noChangeArrowheads="1"/>
          </p:cNvSpPr>
          <p:nvPr/>
        </p:nvSpPr>
        <p:spPr bwMode="auto">
          <a:xfrm>
            <a:off x="685800" y="1390650"/>
            <a:ext cx="2667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27013"/>
            <a:r>
              <a:rPr lang="fi-FI" sz="2400">
                <a:latin typeface="Century Schoolbook"/>
                <a:cs typeface="Times New Roman" pitchFamily="18" charset="0"/>
              </a:rPr>
              <a:t>1- Café</a:t>
            </a:r>
            <a:r>
              <a:rPr lang="en-US" sz="2400">
                <a:latin typeface="Century Schoolbook"/>
                <a:cs typeface="Times New Roman" pitchFamily="18" charset="0"/>
              </a:rPr>
              <a:t>, lunch</a:t>
            </a:r>
          </a:p>
          <a:p>
            <a:pPr indent="227013"/>
            <a:endParaRPr lang="fi-FI" sz="2400">
              <a:latin typeface="Century Schoolbook"/>
              <a:cs typeface="Arial" charset="0"/>
            </a:endParaRPr>
          </a:p>
          <a:p>
            <a:pPr indent="227013" eaLnBrk="0" hangingPunct="0"/>
            <a:r>
              <a:rPr lang="fi-FI" sz="2400">
                <a:latin typeface="Century Schoolbook"/>
                <a:cs typeface="Times New Roman" pitchFamily="18" charset="0"/>
              </a:rPr>
              <a:t>2- Café</a:t>
            </a:r>
            <a:r>
              <a:rPr lang="en-US" sz="2400">
                <a:latin typeface="Century Schoolbook"/>
                <a:cs typeface="Times New Roman" pitchFamily="18" charset="0"/>
              </a:rPr>
              <a:t>, lunch</a:t>
            </a:r>
            <a:endParaRPr lang="fi-FI" sz="2400">
              <a:latin typeface="Century Schoolbook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3276600" y="2000250"/>
            <a:ext cx="609600" cy="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820" name="TextBox 5"/>
          <p:cNvSpPr txBox="1">
            <a:spLocks noChangeArrowheads="1"/>
          </p:cNvSpPr>
          <p:nvPr/>
        </p:nvSpPr>
        <p:spPr bwMode="auto">
          <a:xfrm>
            <a:off x="4040188" y="1801813"/>
            <a:ext cx="5984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2400">
                <a:latin typeface="Century Schoolbook"/>
              </a:rPr>
              <a:t>1.00</a:t>
            </a:r>
          </a:p>
        </p:txBody>
      </p:sp>
      <p:sp>
        <p:nvSpPr>
          <p:cNvPr id="162821" name="Rectangle 1"/>
          <p:cNvSpPr>
            <a:spLocks noChangeArrowheads="1"/>
          </p:cNvSpPr>
          <p:nvPr/>
        </p:nvSpPr>
        <p:spPr bwMode="auto">
          <a:xfrm>
            <a:off x="685800" y="3067050"/>
            <a:ext cx="2438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227013"/>
            <a:r>
              <a:rPr lang="fi-FI" sz="2400">
                <a:latin typeface="Century Schoolbook"/>
                <a:cs typeface="Times New Roman" pitchFamily="18" charset="0"/>
              </a:rPr>
              <a:t>1- Book</a:t>
            </a:r>
            <a:r>
              <a:rPr lang="en-US" sz="2400">
                <a:latin typeface="Century Schoolbook"/>
                <a:cs typeface="Times New Roman" pitchFamily="18" charset="0"/>
              </a:rPr>
              <a:t>, store</a:t>
            </a:r>
          </a:p>
          <a:p>
            <a:pPr indent="227013"/>
            <a:endParaRPr lang="fi-FI" sz="2400">
              <a:latin typeface="Century Schoolbook"/>
              <a:cs typeface="Arial" charset="0"/>
            </a:endParaRPr>
          </a:p>
          <a:p>
            <a:pPr indent="227013" eaLnBrk="0" hangingPunct="0"/>
            <a:r>
              <a:rPr lang="fi-FI" sz="2400">
                <a:latin typeface="Century Schoolbook"/>
                <a:cs typeface="Times New Roman" pitchFamily="18" charset="0"/>
              </a:rPr>
              <a:t>2- Cloth</a:t>
            </a:r>
            <a:r>
              <a:rPr lang="en-US" sz="2400">
                <a:latin typeface="Century Schoolbook"/>
                <a:cs typeface="Times New Roman" pitchFamily="18" charset="0"/>
              </a:rPr>
              <a:t>, store</a:t>
            </a:r>
            <a:endParaRPr lang="en-US" sz="2400">
              <a:latin typeface="Century Schoolbook"/>
              <a:cs typeface="Arial" charset="0"/>
            </a:endParaRPr>
          </a:p>
        </p:txBody>
      </p:sp>
      <p:sp>
        <p:nvSpPr>
          <p:cNvPr id="162822" name="TextBox 7"/>
          <p:cNvSpPr txBox="1">
            <a:spLocks noChangeArrowheads="1"/>
          </p:cNvSpPr>
          <p:nvPr/>
        </p:nvSpPr>
        <p:spPr bwMode="auto">
          <a:xfrm>
            <a:off x="4040188" y="3478213"/>
            <a:ext cx="5984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2400">
                <a:latin typeface="Century Schoolbook"/>
              </a:rPr>
              <a:t>0.87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3276600" y="3695700"/>
            <a:ext cx="609600" cy="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731963" y="1847850"/>
            <a:ext cx="0" cy="30480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554288" y="1847850"/>
            <a:ext cx="0" cy="30480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812925" y="3524250"/>
            <a:ext cx="0" cy="30480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667000" y="3524250"/>
            <a:ext cx="0" cy="30480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828" name="TextBox 14"/>
          <p:cNvSpPr txBox="1">
            <a:spLocks noChangeArrowheads="1"/>
          </p:cNvSpPr>
          <p:nvPr/>
        </p:nvSpPr>
        <p:spPr bwMode="auto">
          <a:xfrm>
            <a:off x="1268413" y="1878013"/>
            <a:ext cx="4000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1600">
                <a:latin typeface="Century Schoolbook"/>
              </a:rPr>
              <a:t>1.00</a:t>
            </a:r>
          </a:p>
        </p:txBody>
      </p:sp>
      <p:sp>
        <p:nvSpPr>
          <p:cNvPr id="162829" name="TextBox 15"/>
          <p:cNvSpPr txBox="1">
            <a:spLocks noChangeArrowheads="1"/>
          </p:cNvSpPr>
          <p:nvPr/>
        </p:nvSpPr>
        <p:spPr bwMode="auto">
          <a:xfrm>
            <a:off x="2133600" y="1884363"/>
            <a:ext cx="3984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1600">
                <a:latin typeface="Century Schoolbook"/>
              </a:rPr>
              <a:t>1.00</a:t>
            </a:r>
          </a:p>
        </p:txBody>
      </p:sp>
      <p:sp>
        <p:nvSpPr>
          <p:cNvPr id="162830" name="TextBox 16"/>
          <p:cNvSpPr txBox="1">
            <a:spLocks noChangeArrowheads="1"/>
          </p:cNvSpPr>
          <p:nvPr/>
        </p:nvSpPr>
        <p:spPr bwMode="auto">
          <a:xfrm>
            <a:off x="2238375" y="3560763"/>
            <a:ext cx="4000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1600">
                <a:latin typeface="Century Schoolbook"/>
              </a:rPr>
              <a:t>1.00</a:t>
            </a:r>
          </a:p>
        </p:txBody>
      </p:sp>
      <p:sp>
        <p:nvSpPr>
          <p:cNvPr id="162831" name="TextBox 17"/>
          <p:cNvSpPr txBox="1">
            <a:spLocks noChangeArrowheads="1"/>
          </p:cNvSpPr>
          <p:nvPr/>
        </p:nvSpPr>
        <p:spPr bwMode="auto">
          <a:xfrm>
            <a:off x="1387475" y="3540125"/>
            <a:ext cx="3984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1600">
                <a:latin typeface="Century Schoolbook"/>
              </a:rPr>
              <a:t>0.75</a:t>
            </a:r>
          </a:p>
        </p:txBody>
      </p:sp>
      <p:sp>
        <p:nvSpPr>
          <p:cNvPr id="162832" name="Rectangle 1"/>
          <p:cNvSpPr>
            <a:spLocks noChangeArrowheads="1"/>
          </p:cNvSpPr>
          <p:nvPr/>
        </p:nvSpPr>
        <p:spPr bwMode="auto">
          <a:xfrm>
            <a:off x="909638" y="4779963"/>
            <a:ext cx="7086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latin typeface="Century Schoolbook"/>
                <a:cs typeface="Times New Roman" pitchFamily="18" charset="0"/>
              </a:rPr>
              <a:t>1- Restaurant, lunch, pizza, kebab, café, drive-in</a:t>
            </a:r>
          </a:p>
          <a:p>
            <a:endParaRPr lang="fi-FI" sz="2400">
              <a:latin typeface="Century Schoolbook"/>
              <a:cs typeface="Arial" charset="0"/>
            </a:endParaRPr>
          </a:p>
          <a:p>
            <a:pPr eaLnBrk="0" hangingPunct="0"/>
            <a:r>
              <a:rPr lang="en-US" sz="2400">
                <a:latin typeface="Century Schoolbook"/>
                <a:cs typeface="Times New Roman" pitchFamily="18" charset="0"/>
              </a:rPr>
              <a:t>2- Restaurant, lunch, pizza, kebab, café</a:t>
            </a:r>
            <a:endParaRPr lang="en-US" sz="2400">
              <a:latin typeface="Century Schoolbook"/>
              <a:cs typeface="Arial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2209800" y="5238750"/>
            <a:ext cx="0" cy="30480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834" name="TextBox 22"/>
          <p:cNvSpPr txBox="1">
            <a:spLocks noChangeArrowheads="1"/>
          </p:cNvSpPr>
          <p:nvPr/>
        </p:nvSpPr>
        <p:spPr bwMode="auto">
          <a:xfrm>
            <a:off x="1747838" y="5268913"/>
            <a:ext cx="3984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1600">
                <a:latin typeface="Century Schoolbook"/>
              </a:rPr>
              <a:t>1.00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3505200" y="5238750"/>
            <a:ext cx="0" cy="30480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836" name="TextBox 24"/>
          <p:cNvSpPr txBox="1">
            <a:spLocks noChangeArrowheads="1"/>
          </p:cNvSpPr>
          <p:nvPr/>
        </p:nvSpPr>
        <p:spPr bwMode="auto">
          <a:xfrm>
            <a:off x="3043238" y="5268913"/>
            <a:ext cx="3984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1600">
                <a:latin typeface="Century Schoolbook"/>
              </a:rPr>
              <a:t>1.00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4419600" y="5238750"/>
            <a:ext cx="0" cy="30480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838" name="TextBox 26"/>
          <p:cNvSpPr txBox="1">
            <a:spLocks noChangeArrowheads="1"/>
          </p:cNvSpPr>
          <p:nvPr/>
        </p:nvSpPr>
        <p:spPr bwMode="auto">
          <a:xfrm>
            <a:off x="3957638" y="5268913"/>
            <a:ext cx="3984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1600">
                <a:latin typeface="Century Schoolbook"/>
              </a:rPr>
              <a:t>1.00</a:t>
            </a:r>
          </a:p>
        </p:txBody>
      </p:sp>
      <p:cxnSp>
        <p:nvCxnSpPr>
          <p:cNvPr id="28" name="Straight Connector 27"/>
          <p:cNvCxnSpPr/>
          <p:nvPr/>
        </p:nvCxnSpPr>
        <p:spPr>
          <a:xfrm>
            <a:off x="5334000" y="5238750"/>
            <a:ext cx="0" cy="30480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840" name="TextBox 28"/>
          <p:cNvSpPr txBox="1">
            <a:spLocks noChangeArrowheads="1"/>
          </p:cNvSpPr>
          <p:nvPr/>
        </p:nvSpPr>
        <p:spPr bwMode="auto">
          <a:xfrm>
            <a:off x="4872038" y="5268913"/>
            <a:ext cx="3984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1600">
                <a:latin typeface="Century Schoolbook"/>
              </a:rPr>
              <a:t>1.00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6248400" y="5238750"/>
            <a:ext cx="0" cy="30480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842" name="TextBox 30"/>
          <p:cNvSpPr txBox="1">
            <a:spLocks noChangeArrowheads="1"/>
          </p:cNvSpPr>
          <p:nvPr/>
        </p:nvSpPr>
        <p:spPr bwMode="auto">
          <a:xfrm>
            <a:off x="5786438" y="5268913"/>
            <a:ext cx="3984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1600">
                <a:latin typeface="Century Schoolbook"/>
              </a:rPr>
              <a:t>1.00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2205038" y="5192713"/>
            <a:ext cx="4876800" cy="45720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844" name="TextBox 36"/>
          <p:cNvSpPr txBox="1">
            <a:spLocks noChangeArrowheads="1"/>
          </p:cNvSpPr>
          <p:nvPr/>
        </p:nvSpPr>
        <p:spPr bwMode="auto">
          <a:xfrm>
            <a:off x="2433638" y="5345113"/>
            <a:ext cx="3984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1600">
                <a:latin typeface="Century Schoolbook"/>
              </a:rPr>
              <a:t>0.67</a:t>
            </a:r>
          </a:p>
        </p:txBody>
      </p:sp>
      <p:sp>
        <p:nvSpPr>
          <p:cNvPr id="162845" name="TextBox 37"/>
          <p:cNvSpPr txBox="1">
            <a:spLocks noChangeArrowheads="1"/>
          </p:cNvSpPr>
          <p:nvPr/>
        </p:nvSpPr>
        <p:spPr bwMode="auto">
          <a:xfrm>
            <a:off x="3500438" y="6259513"/>
            <a:ext cx="5984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2400">
                <a:latin typeface="Century Schoolbook"/>
              </a:rPr>
              <a:t>0.94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2736850" y="6477000"/>
            <a:ext cx="609600" cy="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Experiments</a:t>
            </a:r>
            <a:endParaRPr lang="fi-FI" dirty="0"/>
          </a:p>
        </p:txBody>
      </p:sp>
      <p:sp>
        <p:nvSpPr>
          <p:cNvPr id="163842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US" smtClean="0"/>
              <a:t>Data</a:t>
            </a:r>
          </a:p>
          <a:p>
            <a:pPr lvl="1"/>
            <a:r>
              <a:rPr lang="en-US" smtClean="0"/>
              <a:t>Location-based services from Mopsi</a:t>
            </a:r>
          </a:p>
          <a:p>
            <a:pPr lvl="1">
              <a:buFont typeface="Wingdings 2" pitchFamily="18" charset="2"/>
              <a:buNone/>
            </a:pPr>
            <a:r>
              <a:rPr lang="en-US" smtClean="0"/>
              <a:t>(</a:t>
            </a:r>
            <a:r>
              <a:rPr lang="en-US" u="sng" smtClean="0">
                <a:hlinkClick r:id="rId2"/>
              </a:rPr>
              <a:t>http://www.uef.fi/mopsi</a:t>
            </a:r>
            <a:r>
              <a:rPr lang="en-US" smtClean="0"/>
              <a:t>)</a:t>
            </a:r>
          </a:p>
          <a:p>
            <a:pPr lvl="1"/>
            <a:r>
              <a:rPr lang="en-US" smtClean="0"/>
              <a:t>English and Finnish words: Finnish words were converted to English using Microsoft Bing Translator, but manual refinement was done to eliminate automatic translation issues</a:t>
            </a:r>
          </a:p>
          <a:p>
            <a:pPr lvl="1"/>
            <a:r>
              <a:rPr lang="en-US" smtClean="0"/>
              <a:t>378 services</a:t>
            </a:r>
          </a:p>
          <a:p>
            <a:r>
              <a:rPr lang="en-US" smtClean="0"/>
              <a:t>Similarity measures: </a:t>
            </a:r>
          </a:p>
          <a:p>
            <a:pPr lvl="1"/>
            <a:r>
              <a:rPr lang="en-US" smtClean="0"/>
              <a:t>Minimum, Average and Matching</a:t>
            </a:r>
          </a:p>
          <a:p>
            <a:r>
              <a:rPr lang="en-US" smtClean="0"/>
              <a:t>Clustering algorithms</a:t>
            </a:r>
          </a:p>
          <a:p>
            <a:pPr lvl="1"/>
            <a:r>
              <a:rPr lang="en-US" smtClean="0"/>
              <a:t>Complete-link and average-link</a:t>
            </a:r>
          </a:p>
          <a:p>
            <a:pPr lvl="1">
              <a:buFont typeface="Wingdings 2" pitchFamily="18" charset="2"/>
              <a:buNone/>
            </a:pPr>
            <a:endParaRPr lang="en-US" smtClean="0"/>
          </a:p>
          <a:p>
            <a:pPr lvl="1">
              <a:buFontTx/>
              <a:buChar char="-"/>
            </a:pPr>
            <a:endParaRPr lang="en-US" smtClean="0"/>
          </a:p>
          <a:p>
            <a:pPr lvl="1">
              <a:buFontTx/>
              <a:buChar char="-"/>
            </a:pPr>
            <a:endParaRPr lang="fi-FI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Similarity between services</a:t>
            </a:r>
            <a:endParaRPr lang="fi-FI" dirty="0"/>
          </a:p>
        </p:txBody>
      </p:sp>
      <p:graphicFrame>
        <p:nvGraphicFramePr>
          <p:cNvPr id="164891" name="Group 27"/>
          <p:cNvGraphicFramePr>
            <a:graphicFrameLocks noGrp="1"/>
          </p:cNvGraphicFramePr>
          <p:nvPr/>
        </p:nvGraphicFramePr>
        <p:xfrm>
          <a:off x="381000" y="1984375"/>
          <a:ext cx="8229600" cy="3232150"/>
        </p:xfrm>
        <a:graphic>
          <a:graphicData uri="http://schemas.openxmlformats.org/drawingml/2006/table">
            <a:tbl>
              <a:tblPr/>
              <a:tblGrid>
                <a:gridCol w="1371600"/>
                <a:gridCol w="1339850"/>
                <a:gridCol w="1379538"/>
                <a:gridCol w="1547812"/>
                <a:gridCol w="1211263"/>
                <a:gridCol w="1379537"/>
              </a:tblGrid>
              <a:tr h="1368425">
                <a:tc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Mopsi service</a:t>
                      </a:r>
                      <a:endParaRPr kumimoji="0" 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A1-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Parturi-kampaamo Nona</a:t>
                      </a:r>
                      <a:endParaRPr kumimoji="0" 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A2-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Parturi-kampaamo Platina</a:t>
                      </a:r>
                      <a:endParaRPr kumimoji="0" 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A3-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Parturi-kampaamo Koivunoro</a:t>
                      </a:r>
                      <a:endParaRPr kumimoji="0" 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B1-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Kielo</a:t>
                      </a:r>
                      <a:endParaRPr kumimoji="0" 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B2-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Kahvila Pikantti</a:t>
                      </a:r>
                      <a:endParaRPr kumimoji="0" 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3200">
                <a:tc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Keywords</a:t>
                      </a:r>
                      <a:endParaRPr kumimoji="0" 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barber</a:t>
                      </a:r>
                    </a:p>
                    <a:p>
                      <a:pPr marL="0" marR="0" lvl="0" indent="142875" algn="ctr" defTabSz="91440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hair</a:t>
                      </a:r>
                    </a:p>
                    <a:p>
                      <a:pPr marL="0" marR="0" lvl="0" indent="142875" algn="ctr" defTabSz="91440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salon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barber</a:t>
                      </a:r>
                    </a:p>
                    <a:p>
                      <a:pPr marL="0" marR="0" lvl="0" indent="142875" algn="ctr" defTabSz="91440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hair</a:t>
                      </a:r>
                    </a:p>
                    <a:p>
                      <a:pPr marL="0" marR="0" lvl="0" indent="142875" algn="ctr" defTabSz="91440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salon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barber</a:t>
                      </a:r>
                    </a:p>
                    <a:p>
                      <a:pPr marL="0" marR="0" lvl="0" indent="142875" algn="ctr" defTabSz="91440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hair</a:t>
                      </a:r>
                    </a:p>
                    <a:p>
                      <a:pPr marL="0" marR="0" lvl="0" indent="142875" algn="ctr" defTabSz="91440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salon</a:t>
                      </a:r>
                    </a:p>
                    <a:p>
                      <a:pPr marL="0" marR="0" lvl="0" indent="142875" algn="ctr" defTabSz="91440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shop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cafe</a:t>
                      </a:r>
                    </a:p>
                    <a:p>
                      <a:pPr marL="0" marR="0" lvl="0" indent="142875" algn="ctr" defTabSz="91440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cafeteria</a:t>
                      </a:r>
                    </a:p>
                    <a:p>
                      <a:pPr marL="0" marR="0" lvl="0" indent="142875" algn="ctr" defTabSz="91440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coffe</a:t>
                      </a:r>
                    </a:p>
                    <a:p>
                      <a:pPr marL="0" marR="0" lvl="0" indent="142875" algn="ctr" defTabSz="91440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lunch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lunch</a:t>
                      </a:r>
                    </a:p>
                    <a:p>
                      <a:pPr marL="0" marR="0" lvl="0" indent="142875" algn="ctr" defTabSz="91440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restaurant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Similarity between services</a:t>
            </a:r>
            <a:endParaRPr lang="fi-FI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33600" y="1676400"/>
          <a:ext cx="4953000" cy="4800600"/>
        </p:xfrm>
        <a:graphic>
          <a:graphicData uri="http://schemas.openxmlformats.org/drawingml/2006/table">
            <a:tbl>
              <a:tblPr/>
              <a:tblGrid>
                <a:gridCol w="1129718"/>
                <a:gridCol w="764457"/>
                <a:gridCol w="764457"/>
                <a:gridCol w="764457"/>
                <a:gridCol w="764457"/>
                <a:gridCol w="765454"/>
              </a:tblGrid>
              <a:tr h="342899"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Arial"/>
                        </a:rPr>
                        <a:t>Services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A1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A2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A3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B1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B2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896"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Arial"/>
                        </a:rPr>
                        <a:t>Minimum similarity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233323"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A1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-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0.42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0.42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0.30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0.30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A2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0.42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-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0.42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0.30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0.30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A3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0.42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0.42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-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0.30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0.30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B1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0.30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0.30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0.30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-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0.32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711"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B2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0.30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0.30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0.30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0.32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-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896"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Arial"/>
                        </a:rPr>
                        <a:t>Average similarity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233323"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A1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-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0.67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0.67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0.47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0.51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A2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0.67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-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0.67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0.47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0.51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A3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0.67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0.67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-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0.48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0.51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B1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0.47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0.47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0.48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-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0.63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711"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B2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0.51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0.51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0.51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0.63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-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896"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Arial"/>
                        </a:rPr>
                        <a:t>Matching similarity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233323"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A1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-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1.00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0.99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0.57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0.56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A2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1.00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-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0.99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0.57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0.56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A3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0.99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0.99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-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0.55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0.56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B1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0.57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0.57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0.55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-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0.90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711"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B2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0.56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0.56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0.56</a:t>
                      </a:r>
                      <a:endParaRPr lang="fi-FI" sz="1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0.90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44145" algn="ctr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-</a:t>
                      </a:r>
                      <a:endParaRPr lang="fi-FI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Evaluation Based on SC Criteria</a:t>
            </a:r>
            <a:endParaRPr lang="fi-FI" dirty="0"/>
          </a:p>
        </p:txBody>
      </p:sp>
      <p:sp>
        <p:nvSpPr>
          <p:cNvPr id="14643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fi-FI" smtClean="0"/>
              <a:t>Run clustering for different number of clusters from K</a:t>
            </a:r>
            <a:r>
              <a:rPr lang="en-US" smtClean="0"/>
              <a:t>=378 to 1</a:t>
            </a:r>
          </a:p>
          <a:p>
            <a:r>
              <a:rPr lang="en-US" smtClean="0"/>
              <a:t>Calculate SC criteria for every resulted clustering</a:t>
            </a:r>
          </a:p>
          <a:p>
            <a:r>
              <a:rPr lang="en-US" smtClean="0"/>
              <a:t>The minimum SC, represents the best number of clusters</a:t>
            </a:r>
            <a:endParaRPr lang="fi-FI" smtClean="0"/>
          </a:p>
        </p:txBody>
      </p:sp>
      <p:graphicFrame>
        <p:nvGraphicFramePr>
          <p:cNvPr id="146434" name="Object 2"/>
          <p:cNvGraphicFramePr>
            <a:graphicFrameLocks noChangeAspect="1"/>
          </p:cNvGraphicFramePr>
          <p:nvPr/>
        </p:nvGraphicFramePr>
        <p:xfrm>
          <a:off x="3124200" y="4114800"/>
          <a:ext cx="2063750" cy="725488"/>
        </p:xfrm>
        <a:graphic>
          <a:graphicData uri="http://schemas.openxmlformats.org/presentationml/2006/ole">
            <p:oleObj spid="_x0000_s146434" name="Kaava" r:id="rId3" imgW="1231560" imgH="419040" progId="Equation.3">
              <p:embed/>
            </p:oleObj>
          </a:graphicData>
        </a:graphic>
      </p:graphicFrame>
      <p:sp>
        <p:nvSpPr>
          <p:cNvPr id="1464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i-FI">
              <a:latin typeface="Century Schoolbook"/>
            </a:endParaRPr>
          </a:p>
        </p:txBody>
      </p:sp>
      <p:graphicFrame>
        <p:nvGraphicFramePr>
          <p:cNvPr id="146435" name="Object 3"/>
          <p:cNvGraphicFramePr>
            <a:graphicFrameLocks noChangeAspect="1"/>
          </p:cNvGraphicFramePr>
          <p:nvPr/>
        </p:nvGraphicFramePr>
        <p:xfrm>
          <a:off x="1752600" y="5105400"/>
          <a:ext cx="4916488" cy="457200"/>
        </p:xfrm>
        <a:graphic>
          <a:graphicData uri="http://schemas.openxmlformats.org/presentationml/2006/ole">
            <p:oleObj spid="_x0000_s146435" name="Kaava" r:id="rId4" imgW="3187700" imgH="292100" progId="Equation.3">
              <p:embed/>
            </p:oleObj>
          </a:graphicData>
        </a:graphic>
      </p:graphicFrame>
      <p:sp>
        <p:nvSpPr>
          <p:cNvPr id="14644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i-FI">
              <a:latin typeface="Century Schoolbook"/>
            </a:endParaRPr>
          </a:p>
        </p:txBody>
      </p:sp>
      <p:graphicFrame>
        <p:nvGraphicFramePr>
          <p:cNvPr id="146437" name="Object 5"/>
          <p:cNvGraphicFramePr>
            <a:graphicFrameLocks noChangeAspect="1"/>
          </p:cNvGraphicFramePr>
          <p:nvPr/>
        </p:nvGraphicFramePr>
        <p:xfrm>
          <a:off x="1905000" y="5715000"/>
          <a:ext cx="4648200" cy="1044575"/>
        </p:xfrm>
        <a:graphic>
          <a:graphicData uri="http://schemas.openxmlformats.org/presentationml/2006/ole">
            <p:oleObj spid="_x0000_s146437" name="Kaava" r:id="rId5" imgW="2781300" imgH="635000" progId="Equation.3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SC – Complete Link</a:t>
            </a:r>
            <a:endParaRPr lang="fi-FI" dirty="0"/>
          </a:p>
        </p:txBody>
      </p:sp>
      <p:sp>
        <p:nvSpPr>
          <p:cNvPr id="167938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endParaRPr lang="fi-FI" smtClean="0"/>
          </a:p>
        </p:txBody>
      </p:sp>
      <p:pic>
        <p:nvPicPr>
          <p:cNvPr id="167939" name="Picture 3" descr="C:\Mohammad\PHD\myPapers\keyword clustering_SSPR2014\images\C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600200"/>
            <a:ext cx="48768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SC – Average Link</a:t>
            </a:r>
            <a:endParaRPr lang="fi-FI" dirty="0"/>
          </a:p>
        </p:txBody>
      </p:sp>
      <p:pic>
        <p:nvPicPr>
          <p:cNvPr id="168962" name="Picture 3" descr="C:\Mohammad\PHD\myPapers\keyword clustering_SSPR2014\images\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641475"/>
            <a:ext cx="4954588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The sizes of the four largest clusters </a:t>
            </a:r>
            <a:endParaRPr lang="fi-FI" dirty="0"/>
          </a:p>
        </p:txBody>
      </p:sp>
      <p:graphicFrame>
        <p:nvGraphicFramePr>
          <p:cNvPr id="170041" name="Group 57"/>
          <p:cNvGraphicFramePr>
            <a:graphicFrameLocks noGrp="1"/>
          </p:cNvGraphicFramePr>
          <p:nvPr/>
        </p:nvGraphicFramePr>
        <p:xfrm>
          <a:off x="2286000" y="2133600"/>
          <a:ext cx="4456113" cy="3279775"/>
        </p:xfrm>
        <a:graphic>
          <a:graphicData uri="http://schemas.openxmlformats.org/drawingml/2006/table">
            <a:tbl>
              <a:tblPr/>
              <a:tblGrid>
                <a:gridCol w="1766888"/>
                <a:gridCol w="671512"/>
                <a:gridCol w="673100"/>
                <a:gridCol w="673100"/>
                <a:gridCol w="671513"/>
              </a:tblGrid>
              <a:tr h="279400">
                <a:tc gridSpan="5"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0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Complete link 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0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Similarity: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Sizes of 4 biggest clusters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Minimum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106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88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18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18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Average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44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22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20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19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Matching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27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23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19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17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 gridSpan="5"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0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Average link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0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Similarity: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Sizes of 4 biggest clusters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Minimum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22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12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10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8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Average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128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41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34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17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Matching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27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23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17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r" defTabSz="914400" rtl="0" eaLnBrk="1" fontAlgn="base" latinLnBrk="0" hangingPunct="0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17</a:t>
                      </a:r>
                      <a:endParaRPr kumimoji="0" 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Keyword-Based Clustering</a:t>
            </a:r>
            <a:endParaRPr lang="fi-FI" dirty="0"/>
          </a:p>
        </p:txBody>
      </p:sp>
      <p:sp>
        <p:nvSpPr>
          <p:cNvPr id="14338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7467600" cy="5026025"/>
          </a:xfrm>
        </p:spPr>
        <p:txBody>
          <a:bodyPr/>
          <a:lstStyle/>
          <a:p>
            <a:r>
              <a:rPr lang="en-US" smtClean="0"/>
              <a:t>An object such as a text document, website, movie and service can be described by a set of keywords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Objects  with different number of keywords</a:t>
            </a:r>
          </a:p>
          <a:p>
            <a:r>
              <a:rPr lang="en-US" smtClean="0"/>
              <a:t>The goal is clustering objects based on semantic similarity of their keywords</a:t>
            </a:r>
          </a:p>
          <a:p>
            <a:endParaRPr lang="fi-FI" smtClean="0"/>
          </a:p>
        </p:txBody>
      </p:sp>
      <p:pic>
        <p:nvPicPr>
          <p:cNvPr id="14339" name="Picture 4" descr="C:\Mohammad\PHD\myPapers\keyword clustering_SSPR2014\images\mopsi_services_objects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2438400"/>
            <a:ext cx="4876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Conclusion and Future Work</a:t>
            </a:r>
            <a:endParaRPr lang="fi-FI" dirty="0"/>
          </a:p>
        </p:txBody>
      </p:sp>
      <p:sp>
        <p:nvSpPr>
          <p:cNvPr id="171010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US" smtClean="0"/>
              <a:t>A new measure called matching similarity was proposed for comparing two groups of words.</a:t>
            </a:r>
          </a:p>
          <a:p>
            <a:endParaRPr lang="en-US" smtClean="0"/>
          </a:p>
          <a:p>
            <a:r>
              <a:rPr lang="en-US" smtClean="0"/>
              <a:t>Future work</a:t>
            </a:r>
          </a:p>
          <a:p>
            <a:pPr lvl="1"/>
            <a:r>
              <a:rPr lang="en-US" smtClean="0"/>
              <a:t>Generalize matching similarity to other clustering algorithms such as k-means and k-medoids</a:t>
            </a:r>
          </a:p>
          <a:p>
            <a:pPr lvl="1"/>
            <a:r>
              <a:rPr lang="en-US" smtClean="0"/>
              <a:t>Theoretical analysis of similarity measures for word groups</a:t>
            </a:r>
          </a:p>
          <a:p>
            <a:endParaRPr lang="fi-FI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Similarity Between Word Groups</a:t>
            </a:r>
            <a:endParaRPr lang="fi-FI" dirty="0"/>
          </a:p>
        </p:txBody>
      </p:sp>
      <p:sp>
        <p:nvSpPr>
          <p:cNvPr id="15362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US" smtClean="0"/>
              <a:t>How to define similarity between objects as main requirement for clustering?</a:t>
            </a:r>
          </a:p>
          <a:p>
            <a:endParaRPr lang="en-US" smtClean="0"/>
          </a:p>
          <a:p>
            <a:r>
              <a:rPr lang="en-US" smtClean="0"/>
              <a:t>Assuming we have similarity between two words, the task is defining similarity between word groups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Similarity of Words</a:t>
            </a:r>
            <a:endParaRPr lang="fi-FI" dirty="0"/>
          </a:p>
        </p:txBody>
      </p:sp>
      <p:sp>
        <p:nvSpPr>
          <p:cNvPr id="16386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US" smtClean="0"/>
              <a:t>Lexical</a:t>
            </a:r>
          </a:p>
          <a:p>
            <a:pPr lvl="1">
              <a:buFont typeface="Wingdings 2" pitchFamily="18" charset="2"/>
              <a:buNone/>
            </a:pPr>
            <a:r>
              <a:rPr lang="en-US" smtClean="0"/>
              <a:t>Car ≠ Automobile</a:t>
            </a:r>
          </a:p>
          <a:p>
            <a:pPr lvl="1">
              <a:buFont typeface="Wingdings 2" pitchFamily="18" charset="2"/>
              <a:buNone/>
            </a:pPr>
            <a:endParaRPr lang="en-US" smtClean="0"/>
          </a:p>
          <a:p>
            <a:r>
              <a:rPr lang="en-US" smtClean="0"/>
              <a:t>Semantic</a:t>
            </a:r>
          </a:p>
          <a:p>
            <a:pPr lvl="1"/>
            <a:r>
              <a:rPr lang="en-US" smtClean="0"/>
              <a:t>Corpus-based</a:t>
            </a:r>
          </a:p>
          <a:p>
            <a:pPr lvl="1"/>
            <a:r>
              <a:rPr lang="en-US" smtClean="0"/>
              <a:t>Knowledge-based</a:t>
            </a:r>
          </a:p>
          <a:p>
            <a:pPr lvl="1"/>
            <a:r>
              <a:rPr lang="en-US" smtClean="0"/>
              <a:t>Hybrid of Corpus-based and Knowledge-based</a:t>
            </a:r>
          </a:p>
          <a:p>
            <a:pPr lvl="1"/>
            <a:r>
              <a:rPr lang="en-US" smtClean="0"/>
              <a:t>Search engine based</a:t>
            </a:r>
          </a:p>
          <a:p>
            <a:pPr lvl="1">
              <a:buFont typeface="Wingdings 2" pitchFamily="18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fi-FI" dirty="0" err="1" smtClean="0"/>
              <a:t>Wu</a:t>
            </a:r>
            <a:r>
              <a:rPr lang="fi-FI" dirty="0" smtClean="0"/>
              <a:t> </a:t>
            </a:r>
            <a:r>
              <a:rPr lang="en-US" dirty="0" smtClean="0"/>
              <a:t>&amp; Palmer</a:t>
            </a:r>
            <a:endParaRPr lang="fi-FI" dirty="0"/>
          </a:p>
        </p:txBody>
      </p:sp>
      <p:graphicFrame>
        <p:nvGraphicFramePr>
          <p:cNvPr id="155650" name="Object 2"/>
          <p:cNvGraphicFramePr>
            <a:graphicFrameLocks noChangeAspect="1"/>
          </p:cNvGraphicFramePr>
          <p:nvPr/>
        </p:nvGraphicFramePr>
        <p:xfrm>
          <a:off x="1676400" y="1600200"/>
          <a:ext cx="5334000" cy="854075"/>
        </p:xfrm>
        <a:graphic>
          <a:graphicData uri="http://schemas.openxmlformats.org/presentationml/2006/ole">
            <p:oleObj spid="_x0000_s155650" name="Kaava" r:id="rId3" imgW="2692080" imgH="431640" progId="Equation.3">
              <p:embed/>
            </p:oleObj>
          </a:graphicData>
        </a:graphic>
      </p:graphicFrame>
      <p:grpSp>
        <p:nvGrpSpPr>
          <p:cNvPr id="155653" name="Group 4"/>
          <p:cNvGrpSpPr>
            <a:grpSpLocks/>
          </p:cNvGrpSpPr>
          <p:nvPr/>
        </p:nvGrpSpPr>
        <p:grpSpPr bwMode="auto">
          <a:xfrm>
            <a:off x="1219200" y="2971800"/>
            <a:ext cx="6035675" cy="3297238"/>
            <a:chOff x="1371601" y="1295402"/>
            <a:chExt cx="6035681" cy="3297242"/>
          </a:xfrm>
        </p:grpSpPr>
        <p:grpSp>
          <p:nvGrpSpPr>
            <p:cNvPr id="155657" name="Group 5"/>
            <p:cNvGrpSpPr>
              <a:grpSpLocks/>
            </p:cNvGrpSpPr>
            <p:nvPr/>
          </p:nvGrpSpPr>
          <p:grpSpPr bwMode="auto">
            <a:xfrm>
              <a:off x="1371601" y="1295402"/>
              <a:ext cx="6035681" cy="3297242"/>
              <a:chOff x="1008" y="949"/>
              <a:chExt cx="3802" cy="2077"/>
            </a:xfrm>
          </p:grpSpPr>
          <p:sp>
            <p:nvSpPr>
              <p:cNvPr id="155660" name="Text Box 5"/>
              <p:cNvSpPr txBox="1">
                <a:spLocks noChangeArrowheads="1"/>
              </p:cNvSpPr>
              <p:nvPr/>
            </p:nvSpPr>
            <p:spPr bwMode="auto">
              <a:xfrm>
                <a:off x="1877" y="949"/>
                <a:ext cx="553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eaLnBrk="0" hangingPunct="0">
                  <a:buFont typeface="Garamond" pitchFamily="18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20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animal</a:t>
                </a:r>
              </a:p>
            </p:txBody>
          </p:sp>
          <p:sp>
            <p:nvSpPr>
              <p:cNvPr id="155661" name="Text Box 6"/>
              <p:cNvSpPr txBox="1">
                <a:spLocks noChangeArrowheads="1"/>
              </p:cNvSpPr>
              <p:nvPr/>
            </p:nvSpPr>
            <p:spPr bwMode="auto">
              <a:xfrm>
                <a:off x="1852" y="1861"/>
                <a:ext cx="464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eaLnBrk="0" hangingPunct="0">
                  <a:buFont typeface="Garamond" pitchFamily="18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20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horse</a:t>
                </a:r>
              </a:p>
            </p:txBody>
          </p:sp>
          <p:sp>
            <p:nvSpPr>
              <p:cNvPr id="155662" name="Text Box 7"/>
              <p:cNvSpPr txBox="1">
                <a:spLocks noChangeArrowheads="1"/>
              </p:cNvSpPr>
              <p:nvPr/>
            </p:nvSpPr>
            <p:spPr bwMode="auto">
              <a:xfrm>
                <a:off x="4015" y="1381"/>
                <a:ext cx="795" cy="44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eaLnBrk="0" hangingPunct="0">
                  <a:buFont typeface="Garamond" pitchFamily="18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20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amphibian</a:t>
                </a:r>
              </a:p>
              <a:p>
                <a:pPr eaLnBrk="0" hangingPunct="0">
                  <a:buFont typeface="Garamond" pitchFamily="18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5663" name="Text Box 8"/>
              <p:cNvSpPr txBox="1">
                <a:spLocks noChangeArrowheads="1"/>
              </p:cNvSpPr>
              <p:nvPr/>
            </p:nvSpPr>
            <p:spPr bwMode="auto">
              <a:xfrm>
                <a:off x="3288" y="1381"/>
                <a:ext cx="525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eaLnBrk="0" hangingPunct="0">
                  <a:buFont typeface="Garamond" pitchFamily="18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20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reptile</a:t>
                </a:r>
              </a:p>
            </p:txBody>
          </p:sp>
          <p:sp>
            <p:nvSpPr>
              <p:cNvPr id="155664" name="Text Box 9"/>
              <p:cNvSpPr txBox="1">
                <a:spLocks noChangeArrowheads="1"/>
              </p:cNvSpPr>
              <p:nvPr/>
            </p:nvSpPr>
            <p:spPr bwMode="auto">
              <a:xfrm>
                <a:off x="2145" y="1381"/>
                <a:ext cx="678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eaLnBrk="0" hangingPunct="0">
                  <a:buFont typeface="Garamond" pitchFamily="18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20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mammal</a:t>
                </a:r>
              </a:p>
            </p:txBody>
          </p:sp>
          <p:sp>
            <p:nvSpPr>
              <p:cNvPr id="155665" name="Text Box 10"/>
              <p:cNvSpPr txBox="1">
                <a:spLocks noChangeArrowheads="1"/>
              </p:cNvSpPr>
              <p:nvPr/>
            </p:nvSpPr>
            <p:spPr bwMode="auto">
              <a:xfrm>
                <a:off x="1008" y="1381"/>
                <a:ext cx="356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eaLnBrk="0" hangingPunct="0">
                  <a:buFont typeface="Garamond" pitchFamily="18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20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fish</a:t>
                </a:r>
              </a:p>
            </p:txBody>
          </p:sp>
          <p:sp>
            <p:nvSpPr>
              <p:cNvPr id="155666" name="Text Box 11"/>
              <p:cNvSpPr txBox="1">
                <a:spLocks noChangeArrowheads="1"/>
              </p:cNvSpPr>
              <p:nvPr/>
            </p:nvSpPr>
            <p:spPr bwMode="auto">
              <a:xfrm>
                <a:off x="2330" y="2773"/>
                <a:ext cx="805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eaLnBrk="0" hangingPunct="0">
                  <a:buFont typeface="Garamond" pitchFamily="18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20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dachshund</a:t>
                </a:r>
              </a:p>
            </p:txBody>
          </p:sp>
          <p:sp>
            <p:nvSpPr>
              <p:cNvPr id="155667" name="Text Box 12"/>
              <p:cNvSpPr txBox="1">
                <a:spLocks noChangeArrowheads="1"/>
              </p:cNvSpPr>
              <p:nvPr/>
            </p:nvSpPr>
            <p:spPr bwMode="auto">
              <a:xfrm>
                <a:off x="2710" y="2341"/>
                <a:ext cx="945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eaLnBrk="0" hangingPunct="0">
                  <a:buFont typeface="Garamond" pitchFamily="18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2000" b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hunting dog</a:t>
                </a:r>
              </a:p>
            </p:txBody>
          </p:sp>
          <p:sp>
            <p:nvSpPr>
              <p:cNvPr id="155668" name="Text Box 13"/>
              <p:cNvSpPr txBox="1">
                <a:spLocks noChangeArrowheads="1"/>
              </p:cNvSpPr>
              <p:nvPr/>
            </p:nvSpPr>
            <p:spPr bwMode="auto">
              <a:xfrm>
                <a:off x="1936" y="2341"/>
                <a:ext cx="588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eaLnBrk="0" hangingPunct="0">
                  <a:buFont typeface="Garamond" pitchFamily="18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20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stallion</a:t>
                </a:r>
              </a:p>
            </p:txBody>
          </p:sp>
          <p:sp>
            <p:nvSpPr>
              <p:cNvPr id="155669" name="Text Box 14"/>
              <p:cNvSpPr txBox="1">
                <a:spLocks noChangeArrowheads="1"/>
              </p:cNvSpPr>
              <p:nvPr/>
            </p:nvSpPr>
            <p:spPr bwMode="auto">
              <a:xfrm>
                <a:off x="1248" y="2341"/>
                <a:ext cx="437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eaLnBrk="0" hangingPunct="0">
                  <a:buFont typeface="Garamond" pitchFamily="18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20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mare</a:t>
                </a:r>
              </a:p>
            </p:txBody>
          </p:sp>
          <p:sp>
            <p:nvSpPr>
              <p:cNvPr id="155670" name="Text Box 15"/>
              <p:cNvSpPr txBox="1">
                <a:spLocks noChangeArrowheads="1"/>
              </p:cNvSpPr>
              <p:nvPr/>
            </p:nvSpPr>
            <p:spPr bwMode="auto">
              <a:xfrm>
                <a:off x="3018" y="1861"/>
                <a:ext cx="302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eaLnBrk="0" hangingPunct="0">
                  <a:buFont typeface="Garamond" pitchFamily="18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20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cat</a:t>
                </a:r>
              </a:p>
            </p:txBody>
          </p:sp>
          <p:sp>
            <p:nvSpPr>
              <p:cNvPr id="155671" name="Text Box 16"/>
              <p:cNvSpPr txBox="1">
                <a:spLocks noChangeArrowheads="1"/>
              </p:cNvSpPr>
              <p:nvPr/>
            </p:nvSpPr>
            <p:spPr bwMode="auto">
              <a:xfrm>
                <a:off x="3330" y="2773"/>
                <a:ext cx="507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eaLnBrk="0" hangingPunct="0">
                  <a:buFont typeface="Garamond" pitchFamily="18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20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terrier</a:t>
                </a:r>
              </a:p>
            </p:txBody>
          </p:sp>
          <p:cxnSp>
            <p:nvCxnSpPr>
              <p:cNvPr id="155672" name="AutoShape 17"/>
              <p:cNvCxnSpPr>
                <a:cxnSpLocks noChangeShapeType="1"/>
                <a:stCxn id="155666" idx="0"/>
                <a:endCxn id="155667" idx="2"/>
              </p:cNvCxnSpPr>
              <p:nvPr/>
            </p:nvCxnSpPr>
            <p:spPr bwMode="auto">
              <a:xfrm flipV="1">
                <a:off x="2733" y="2594"/>
                <a:ext cx="450" cy="179"/>
              </a:xfrm>
              <a:prstGeom prst="straightConnector1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</p:cxnSp>
          <p:cxnSp>
            <p:nvCxnSpPr>
              <p:cNvPr id="155673" name="AutoShape 18"/>
              <p:cNvCxnSpPr>
                <a:cxnSpLocks noChangeShapeType="1"/>
                <a:stCxn id="155671" idx="0"/>
                <a:endCxn id="155667" idx="2"/>
              </p:cNvCxnSpPr>
              <p:nvPr/>
            </p:nvCxnSpPr>
            <p:spPr bwMode="auto">
              <a:xfrm flipH="1" flipV="1">
                <a:off x="3182" y="2594"/>
                <a:ext cx="401" cy="179"/>
              </a:xfrm>
              <a:prstGeom prst="straightConnector1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</p:cxnSp>
          <p:cxnSp>
            <p:nvCxnSpPr>
              <p:cNvPr id="155674" name="AutoShape 19"/>
              <p:cNvCxnSpPr>
                <a:cxnSpLocks noChangeShapeType="1"/>
                <a:stCxn id="155669" idx="0"/>
                <a:endCxn id="155661" idx="2"/>
              </p:cNvCxnSpPr>
              <p:nvPr/>
            </p:nvCxnSpPr>
            <p:spPr bwMode="auto">
              <a:xfrm flipV="1">
                <a:off x="1466" y="2114"/>
                <a:ext cx="618" cy="227"/>
              </a:xfrm>
              <a:prstGeom prst="straightConnector1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</p:cxnSp>
          <p:cxnSp>
            <p:nvCxnSpPr>
              <p:cNvPr id="155675" name="AutoShape 20"/>
              <p:cNvCxnSpPr>
                <a:cxnSpLocks noChangeShapeType="1"/>
                <a:stCxn id="155668" idx="0"/>
                <a:endCxn id="155661" idx="2"/>
              </p:cNvCxnSpPr>
              <p:nvPr/>
            </p:nvCxnSpPr>
            <p:spPr bwMode="auto">
              <a:xfrm flipH="1" flipV="1">
                <a:off x="2084" y="2114"/>
                <a:ext cx="146" cy="227"/>
              </a:xfrm>
              <a:prstGeom prst="straightConnector1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</p:cxnSp>
          <p:cxnSp>
            <p:nvCxnSpPr>
              <p:cNvPr id="155676" name="AutoShape 21"/>
              <p:cNvCxnSpPr>
                <a:cxnSpLocks noChangeShapeType="1"/>
                <a:stCxn id="155667" idx="0"/>
              </p:cNvCxnSpPr>
              <p:nvPr/>
            </p:nvCxnSpPr>
            <p:spPr bwMode="auto">
              <a:xfrm flipH="1" flipV="1">
                <a:off x="2715" y="2111"/>
                <a:ext cx="467" cy="230"/>
              </a:xfrm>
              <a:prstGeom prst="straightConnector1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</p:cxnSp>
          <p:cxnSp>
            <p:nvCxnSpPr>
              <p:cNvPr id="155677" name="AutoShape 22"/>
              <p:cNvCxnSpPr>
                <a:cxnSpLocks noChangeShapeType="1"/>
                <a:endCxn id="155664" idx="2"/>
              </p:cNvCxnSpPr>
              <p:nvPr/>
            </p:nvCxnSpPr>
            <p:spPr bwMode="auto">
              <a:xfrm flipV="1">
                <a:off x="1529" y="1634"/>
                <a:ext cx="955" cy="226"/>
              </a:xfrm>
              <a:prstGeom prst="straightConnector1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</p:cxnSp>
          <p:cxnSp>
            <p:nvCxnSpPr>
              <p:cNvPr id="155678" name="AutoShape 23"/>
              <p:cNvCxnSpPr>
                <a:cxnSpLocks noChangeShapeType="1"/>
                <a:stCxn id="155661" idx="0"/>
                <a:endCxn id="155664" idx="2"/>
              </p:cNvCxnSpPr>
              <p:nvPr/>
            </p:nvCxnSpPr>
            <p:spPr bwMode="auto">
              <a:xfrm flipV="1">
                <a:off x="2084" y="1634"/>
                <a:ext cx="400" cy="227"/>
              </a:xfrm>
              <a:prstGeom prst="straightConnector1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</p:cxnSp>
          <p:cxnSp>
            <p:nvCxnSpPr>
              <p:cNvPr id="155679" name="AutoShape 24"/>
              <p:cNvCxnSpPr>
                <a:cxnSpLocks noChangeShapeType="1"/>
                <a:endCxn id="155664" idx="2"/>
              </p:cNvCxnSpPr>
              <p:nvPr/>
            </p:nvCxnSpPr>
            <p:spPr bwMode="auto">
              <a:xfrm flipH="1" flipV="1">
                <a:off x="2484" y="1634"/>
                <a:ext cx="230" cy="226"/>
              </a:xfrm>
              <a:prstGeom prst="straightConnector1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</p:cxnSp>
          <p:cxnSp>
            <p:nvCxnSpPr>
              <p:cNvPr id="155680" name="AutoShape 25"/>
              <p:cNvCxnSpPr>
                <a:cxnSpLocks noChangeShapeType="1"/>
                <a:stCxn id="155670" idx="0"/>
                <a:endCxn id="155664" idx="2"/>
              </p:cNvCxnSpPr>
              <p:nvPr/>
            </p:nvCxnSpPr>
            <p:spPr bwMode="auto">
              <a:xfrm flipH="1" flipV="1">
                <a:off x="2484" y="1634"/>
                <a:ext cx="685" cy="227"/>
              </a:xfrm>
              <a:prstGeom prst="straightConnector1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</p:cxnSp>
          <p:cxnSp>
            <p:nvCxnSpPr>
              <p:cNvPr id="155681" name="AutoShape 26"/>
              <p:cNvCxnSpPr>
                <a:cxnSpLocks noChangeShapeType="1"/>
                <a:stCxn id="155665" idx="0"/>
                <a:endCxn id="155660" idx="2"/>
              </p:cNvCxnSpPr>
              <p:nvPr/>
            </p:nvCxnSpPr>
            <p:spPr bwMode="auto">
              <a:xfrm flipV="1">
                <a:off x="1186" y="1202"/>
                <a:ext cx="967" cy="179"/>
              </a:xfrm>
              <a:prstGeom prst="straightConnector1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</p:cxnSp>
          <p:cxnSp>
            <p:nvCxnSpPr>
              <p:cNvPr id="155682" name="AutoShape 27"/>
              <p:cNvCxnSpPr>
                <a:cxnSpLocks noChangeShapeType="1"/>
                <a:stCxn id="155664" idx="0"/>
                <a:endCxn id="155660" idx="2"/>
              </p:cNvCxnSpPr>
              <p:nvPr/>
            </p:nvCxnSpPr>
            <p:spPr bwMode="auto">
              <a:xfrm flipH="1" flipV="1">
                <a:off x="2153" y="1202"/>
                <a:ext cx="331" cy="179"/>
              </a:xfrm>
              <a:prstGeom prst="straightConnector1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</p:cxnSp>
          <p:cxnSp>
            <p:nvCxnSpPr>
              <p:cNvPr id="155683" name="AutoShape 28"/>
              <p:cNvCxnSpPr>
                <a:cxnSpLocks noChangeShapeType="1"/>
                <a:stCxn id="155663" idx="0"/>
                <a:endCxn id="155660" idx="2"/>
              </p:cNvCxnSpPr>
              <p:nvPr/>
            </p:nvCxnSpPr>
            <p:spPr bwMode="auto">
              <a:xfrm flipH="1" flipV="1">
                <a:off x="2153" y="1202"/>
                <a:ext cx="1397" cy="179"/>
              </a:xfrm>
              <a:prstGeom prst="straightConnector1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</p:cxnSp>
          <p:cxnSp>
            <p:nvCxnSpPr>
              <p:cNvPr id="155684" name="AutoShape 29"/>
              <p:cNvCxnSpPr>
                <a:cxnSpLocks noChangeShapeType="1"/>
                <a:stCxn id="155662" idx="0"/>
                <a:endCxn id="155660" idx="2"/>
              </p:cNvCxnSpPr>
              <p:nvPr/>
            </p:nvCxnSpPr>
            <p:spPr bwMode="auto">
              <a:xfrm flipH="1" flipV="1">
                <a:off x="2153" y="1202"/>
                <a:ext cx="2259" cy="179"/>
              </a:xfrm>
              <a:prstGeom prst="straightConnector1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</p:cxnSp>
        </p:grpSp>
        <p:sp>
          <p:nvSpPr>
            <p:cNvPr id="155658" name="Text Box 2"/>
            <p:cNvSpPr txBox="1">
              <a:spLocks noChangeArrowheads="1"/>
            </p:cNvSpPr>
            <p:nvPr/>
          </p:nvSpPr>
          <p:spPr bwMode="auto">
            <a:xfrm>
              <a:off x="1600200" y="2743200"/>
              <a:ext cx="746015" cy="46384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eaLnBrk="0" hangingPunct="0">
                <a:buClr>
                  <a:srgbClr val="CC0000"/>
                </a:buClr>
                <a:buFont typeface="Garamond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wolf</a:t>
              </a:r>
            </a:p>
          </p:txBody>
        </p:sp>
        <p:sp>
          <p:nvSpPr>
            <p:cNvPr id="155659" name="Text Box 3"/>
            <p:cNvSpPr txBox="1">
              <a:spLocks noChangeArrowheads="1"/>
            </p:cNvSpPr>
            <p:nvPr/>
          </p:nvSpPr>
          <p:spPr bwMode="auto">
            <a:xfrm>
              <a:off x="3733800" y="2663825"/>
              <a:ext cx="661056" cy="46384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eaLnBrk="0" hangingPunct="0">
                <a:buClr>
                  <a:srgbClr val="CC0000"/>
                </a:buClr>
                <a:buFont typeface="Garamond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dog</a:t>
              </a:r>
            </a:p>
          </p:txBody>
        </p:sp>
      </p:grpSp>
      <p:sp>
        <p:nvSpPr>
          <p:cNvPr id="155654" name="Oval 3"/>
          <p:cNvSpPr>
            <a:spLocks noChangeArrowheads="1"/>
          </p:cNvSpPr>
          <p:nvPr/>
        </p:nvSpPr>
        <p:spPr bwMode="auto">
          <a:xfrm>
            <a:off x="2743200" y="3657600"/>
            <a:ext cx="323850" cy="3238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spcAft>
                <a:spcPts val="1000"/>
              </a:spcAft>
            </a:pPr>
            <a:r>
              <a:rPr lang="fi-FI" sz="1100">
                <a:latin typeface="Calibri" pitchFamily="34" charset="0"/>
                <a:cs typeface="Arial" charset="0"/>
              </a:rPr>
              <a:t>12</a:t>
            </a:r>
            <a:endParaRPr lang="fi-FI">
              <a:cs typeface="Arial" charset="0"/>
            </a:endParaRPr>
          </a:p>
        </p:txBody>
      </p:sp>
      <p:sp>
        <p:nvSpPr>
          <p:cNvPr id="155655" name="Oval 4"/>
          <p:cNvSpPr>
            <a:spLocks noChangeArrowheads="1"/>
          </p:cNvSpPr>
          <p:nvPr/>
        </p:nvSpPr>
        <p:spPr bwMode="auto">
          <a:xfrm>
            <a:off x="1143000" y="4343400"/>
            <a:ext cx="323850" cy="3238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spcAft>
                <a:spcPts val="1000"/>
              </a:spcAft>
            </a:pPr>
            <a:r>
              <a:rPr lang="fi-FI" sz="1100">
                <a:latin typeface="Calibri" pitchFamily="34" charset="0"/>
                <a:cs typeface="Arial" charset="0"/>
              </a:rPr>
              <a:t>13</a:t>
            </a:r>
            <a:endParaRPr lang="fi-FI">
              <a:cs typeface="Arial" charset="0"/>
            </a:endParaRPr>
          </a:p>
        </p:txBody>
      </p:sp>
      <p:sp>
        <p:nvSpPr>
          <p:cNvPr id="155656" name="Oval 5"/>
          <p:cNvSpPr>
            <a:spLocks noChangeArrowheads="1"/>
          </p:cNvSpPr>
          <p:nvPr/>
        </p:nvSpPr>
        <p:spPr bwMode="auto">
          <a:xfrm>
            <a:off x="5029200" y="4953000"/>
            <a:ext cx="323850" cy="3238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spcAft>
                <a:spcPts val="1000"/>
              </a:spcAft>
            </a:pPr>
            <a:r>
              <a:rPr lang="fi-FI" sz="1100">
                <a:latin typeface="Calibri" pitchFamily="34" charset="0"/>
                <a:cs typeface="Arial" charset="0"/>
              </a:rPr>
              <a:t>14</a:t>
            </a:r>
            <a:endParaRPr lang="fi-FI">
              <a:cs typeface="Arial" charset="0"/>
            </a:endParaRPr>
          </a:p>
        </p:txBody>
      </p:sp>
      <p:graphicFrame>
        <p:nvGraphicFramePr>
          <p:cNvPr id="155651" name="Object 3"/>
          <p:cNvGraphicFramePr>
            <a:graphicFrameLocks noChangeAspect="1"/>
          </p:cNvGraphicFramePr>
          <p:nvPr/>
        </p:nvGraphicFramePr>
        <p:xfrm>
          <a:off x="6172200" y="4648200"/>
          <a:ext cx="1981200" cy="669925"/>
        </p:xfrm>
        <a:graphic>
          <a:graphicData uri="http://schemas.openxmlformats.org/presentationml/2006/ole">
            <p:oleObj spid="_x0000_s155651" name="Kaava" r:id="rId4" imgW="115560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Similarity Between Word Groups</a:t>
            </a:r>
            <a:endParaRPr lang="fi-FI" dirty="0"/>
          </a:p>
        </p:txBody>
      </p:sp>
      <p:sp>
        <p:nvSpPr>
          <p:cNvPr id="156674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US" b="1" smtClean="0"/>
              <a:t>Minimum</a:t>
            </a:r>
            <a:r>
              <a:rPr lang="en-US" smtClean="0"/>
              <a:t>: two least similar words</a:t>
            </a:r>
          </a:p>
          <a:p>
            <a:r>
              <a:rPr lang="en-US" b="1" smtClean="0"/>
              <a:t>Maximum</a:t>
            </a:r>
            <a:r>
              <a:rPr lang="en-US" smtClean="0"/>
              <a:t>: two most similar words</a:t>
            </a:r>
          </a:p>
          <a:p>
            <a:r>
              <a:rPr lang="en-US" b="1" smtClean="0"/>
              <a:t>Average</a:t>
            </a:r>
            <a:r>
              <a:rPr lang="en-US" smtClean="0"/>
              <a:t>: Summing up all pairwise similarities and calculating average value</a:t>
            </a:r>
            <a:endParaRPr lang="fi-FI" smtClean="0"/>
          </a:p>
        </p:txBody>
      </p:sp>
      <p:pic>
        <p:nvPicPr>
          <p:cNvPr id="156675" name="Picture 3" descr="min_max_similarity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3429000"/>
            <a:ext cx="4191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6676" name="TextBox 4"/>
          <p:cNvSpPr txBox="1">
            <a:spLocks noChangeArrowheads="1"/>
          </p:cNvSpPr>
          <p:nvPr/>
        </p:nvSpPr>
        <p:spPr bwMode="auto">
          <a:xfrm>
            <a:off x="152400" y="3886200"/>
            <a:ext cx="3048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Century Schoolbook"/>
              </a:rPr>
              <a:t>We have used Wu &amp; Pulmer measure for similarity of two words</a:t>
            </a:r>
            <a:endParaRPr lang="fi-FI" sz="2400">
              <a:latin typeface="Century Schoolboo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Issues of Traditional Measures</a:t>
            </a:r>
            <a:endParaRPr lang="fi-FI" dirty="0"/>
          </a:p>
        </p:txBody>
      </p:sp>
      <p:sp>
        <p:nvSpPr>
          <p:cNvPr id="157698" name="Rectangle 1"/>
          <p:cNvSpPr>
            <a:spLocks noChangeArrowheads="1"/>
          </p:cNvSpPr>
          <p:nvPr/>
        </p:nvSpPr>
        <p:spPr bwMode="auto">
          <a:xfrm>
            <a:off x="533400" y="2597150"/>
            <a:ext cx="2514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227013"/>
            <a:r>
              <a:rPr lang="fi-FI" sz="2400">
                <a:latin typeface="Century Schoolbook"/>
                <a:cs typeface="Times New Roman" pitchFamily="18" charset="0"/>
              </a:rPr>
              <a:t>1- Café</a:t>
            </a:r>
            <a:r>
              <a:rPr lang="en-US" sz="2400">
                <a:latin typeface="Century Schoolbook"/>
                <a:cs typeface="Times New Roman" pitchFamily="18" charset="0"/>
              </a:rPr>
              <a:t>, lunch</a:t>
            </a:r>
          </a:p>
          <a:p>
            <a:pPr indent="227013"/>
            <a:endParaRPr lang="fi-FI" sz="2400">
              <a:latin typeface="Century Schoolbook"/>
              <a:cs typeface="Arial" charset="0"/>
            </a:endParaRPr>
          </a:p>
          <a:p>
            <a:pPr indent="227013" eaLnBrk="0" hangingPunct="0"/>
            <a:r>
              <a:rPr lang="fi-FI" sz="2400">
                <a:latin typeface="Century Schoolbook"/>
                <a:cs typeface="Times New Roman" pitchFamily="18" charset="0"/>
              </a:rPr>
              <a:t>2- Café</a:t>
            </a:r>
            <a:r>
              <a:rPr lang="en-US" sz="2400">
                <a:latin typeface="Century Schoolbook"/>
                <a:cs typeface="Times New Roman" pitchFamily="18" charset="0"/>
              </a:rPr>
              <a:t>, lunch</a:t>
            </a:r>
            <a:endParaRPr lang="en-US" sz="2400">
              <a:latin typeface="Century Schoolbook"/>
              <a:cs typeface="Arial" charset="0"/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3048000" y="2463800"/>
            <a:ext cx="304800" cy="17526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/>
          </a:p>
        </p:txBody>
      </p:sp>
      <p:sp>
        <p:nvSpPr>
          <p:cNvPr id="157700" name="TextBox 6"/>
          <p:cNvSpPr txBox="1">
            <a:spLocks noChangeArrowheads="1"/>
          </p:cNvSpPr>
          <p:nvPr/>
        </p:nvSpPr>
        <p:spPr bwMode="auto">
          <a:xfrm>
            <a:off x="3454400" y="2246313"/>
            <a:ext cx="2317750" cy="209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400">
                <a:latin typeface="Century Schoolbook"/>
              </a:rPr>
              <a:t>Min: 		0.32</a:t>
            </a:r>
          </a:p>
          <a:p>
            <a:pPr algn="ctr">
              <a:lnSpc>
                <a:spcPct val="200000"/>
              </a:lnSpc>
            </a:pPr>
            <a:r>
              <a:rPr lang="en-US" sz="2400">
                <a:latin typeface="Century Schoolbook"/>
              </a:rPr>
              <a:t>Max: 		1.00</a:t>
            </a:r>
          </a:p>
          <a:p>
            <a:pPr algn="ctr">
              <a:lnSpc>
                <a:spcPct val="200000"/>
              </a:lnSpc>
            </a:pPr>
            <a:r>
              <a:rPr lang="en-US" sz="2400">
                <a:latin typeface="Century Schoolbook"/>
              </a:rPr>
              <a:t>Average: 	0.66</a:t>
            </a:r>
            <a:endParaRPr lang="fi-FI" sz="2400">
              <a:latin typeface="Century Schoolbook"/>
            </a:endParaRPr>
          </a:p>
        </p:txBody>
      </p:sp>
      <p:sp>
        <p:nvSpPr>
          <p:cNvPr id="157701" name="TextBox 10"/>
          <p:cNvSpPr txBox="1">
            <a:spLocks noChangeArrowheads="1"/>
          </p:cNvSpPr>
          <p:nvPr/>
        </p:nvSpPr>
        <p:spPr bwMode="auto">
          <a:xfrm>
            <a:off x="685800" y="1524000"/>
            <a:ext cx="358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Century Schoolbook"/>
              </a:rPr>
              <a:t>100% similar services:</a:t>
            </a:r>
            <a:endParaRPr lang="fi-FI" sz="2400">
              <a:latin typeface="Century Schoolbook"/>
            </a:endParaRPr>
          </a:p>
        </p:txBody>
      </p:sp>
      <p:sp>
        <p:nvSpPr>
          <p:cNvPr id="157702" name="TextBox 15"/>
          <p:cNvSpPr txBox="1">
            <a:spLocks noChangeArrowheads="1"/>
          </p:cNvSpPr>
          <p:nvPr/>
        </p:nvSpPr>
        <p:spPr bwMode="auto">
          <a:xfrm>
            <a:off x="2133600" y="4953000"/>
            <a:ext cx="49672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entury Schoolbook"/>
              </a:rPr>
              <a:t>So, is maximum measure is good?</a:t>
            </a:r>
            <a:endParaRPr lang="fi-FI" sz="2400">
              <a:latin typeface="Century Schoolbook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Issues of Traditional Measures</a:t>
            </a:r>
            <a:endParaRPr lang="fi-FI" dirty="0"/>
          </a:p>
        </p:txBody>
      </p:sp>
      <p:sp>
        <p:nvSpPr>
          <p:cNvPr id="158722" name="Rectangle 1"/>
          <p:cNvSpPr>
            <a:spLocks noChangeArrowheads="1"/>
          </p:cNvSpPr>
          <p:nvPr/>
        </p:nvSpPr>
        <p:spPr bwMode="auto">
          <a:xfrm>
            <a:off x="457200" y="2571750"/>
            <a:ext cx="2514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227013"/>
            <a:r>
              <a:rPr lang="fi-FI" sz="2400">
                <a:latin typeface="Century Schoolbook"/>
                <a:cs typeface="Times New Roman" pitchFamily="18" charset="0"/>
              </a:rPr>
              <a:t>1- Book</a:t>
            </a:r>
            <a:r>
              <a:rPr lang="en-US" sz="2400">
                <a:latin typeface="Century Schoolbook"/>
                <a:cs typeface="Times New Roman" pitchFamily="18" charset="0"/>
              </a:rPr>
              <a:t>, store</a:t>
            </a:r>
          </a:p>
          <a:p>
            <a:pPr indent="227013"/>
            <a:endParaRPr lang="fi-FI" sz="2400">
              <a:latin typeface="Century Schoolbook"/>
              <a:cs typeface="Arial" charset="0"/>
            </a:endParaRPr>
          </a:p>
          <a:p>
            <a:pPr indent="227013" eaLnBrk="0" hangingPunct="0"/>
            <a:r>
              <a:rPr lang="fi-FI" sz="2400">
                <a:latin typeface="Century Schoolbook"/>
                <a:cs typeface="Times New Roman" pitchFamily="18" charset="0"/>
              </a:rPr>
              <a:t>2- Cloth</a:t>
            </a:r>
            <a:r>
              <a:rPr lang="en-US" sz="2400">
                <a:latin typeface="Century Schoolbook"/>
                <a:cs typeface="Times New Roman" pitchFamily="18" charset="0"/>
              </a:rPr>
              <a:t>, store</a:t>
            </a:r>
            <a:endParaRPr lang="en-US" sz="2400">
              <a:latin typeface="Century Schoolbook"/>
              <a:cs typeface="Arial" charset="0"/>
            </a:endParaRPr>
          </a:p>
        </p:txBody>
      </p:sp>
      <p:sp>
        <p:nvSpPr>
          <p:cNvPr id="158723" name="TextBox 4"/>
          <p:cNvSpPr txBox="1">
            <a:spLocks noChangeArrowheads="1"/>
          </p:cNvSpPr>
          <p:nvPr/>
        </p:nvSpPr>
        <p:spPr bwMode="auto">
          <a:xfrm>
            <a:off x="3810000" y="3076575"/>
            <a:ext cx="22955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>
                <a:latin typeface="Century Schoolbook"/>
              </a:rPr>
              <a:t>Max: 		1.00</a:t>
            </a:r>
          </a:p>
        </p:txBody>
      </p:sp>
      <p:sp>
        <p:nvSpPr>
          <p:cNvPr id="158724" name="TextBox 5"/>
          <p:cNvSpPr txBox="1">
            <a:spLocks noChangeArrowheads="1"/>
          </p:cNvSpPr>
          <p:nvPr/>
        </p:nvSpPr>
        <p:spPr bwMode="auto">
          <a:xfrm>
            <a:off x="609600" y="1905000"/>
            <a:ext cx="358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Century Schoolbook"/>
              </a:rPr>
              <a:t>Different services:</a:t>
            </a:r>
            <a:endParaRPr lang="fi-FI" sz="2400">
              <a:latin typeface="Century Schoolbook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971800" y="3200400"/>
            <a:ext cx="609600" cy="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726" name="TextBox 7"/>
          <p:cNvSpPr txBox="1">
            <a:spLocks noChangeArrowheads="1"/>
          </p:cNvSpPr>
          <p:nvPr/>
        </p:nvSpPr>
        <p:spPr bwMode="auto">
          <a:xfrm>
            <a:off x="609600" y="4267200"/>
            <a:ext cx="7010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Century Schoolbook"/>
              </a:rPr>
              <a:t>These services are considered exactly similar with maximum measure.</a:t>
            </a:r>
            <a:endParaRPr lang="fi-FI" sz="2400">
              <a:latin typeface="Century Schoolbook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Issues of Traditional Measures</a:t>
            </a:r>
            <a:endParaRPr lang="fi-FI" dirty="0"/>
          </a:p>
        </p:txBody>
      </p:sp>
      <p:sp>
        <p:nvSpPr>
          <p:cNvPr id="159746" name="Rectangle 1"/>
          <p:cNvSpPr>
            <a:spLocks noChangeArrowheads="1"/>
          </p:cNvSpPr>
          <p:nvPr/>
        </p:nvSpPr>
        <p:spPr bwMode="auto">
          <a:xfrm>
            <a:off x="914400" y="2209800"/>
            <a:ext cx="7086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latin typeface="Century Schoolbook"/>
                <a:cs typeface="Times New Roman" pitchFamily="18" charset="0"/>
              </a:rPr>
              <a:t>1- Restaurant, lunch, pizza, kebab, café, drive-in</a:t>
            </a:r>
            <a:endParaRPr lang="fi-FI" sz="2400">
              <a:latin typeface="Century Schoolbook"/>
              <a:cs typeface="Arial" charset="0"/>
            </a:endParaRPr>
          </a:p>
          <a:p>
            <a:pPr eaLnBrk="0" hangingPunct="0"/>
            <a:r>
              <a:rPr lang="en-US" sz="2400">
                <a:latin typeface="Century Schoolbook"/>
                <a:cs typeface="Times New Roman" pitchFamily="18" charset="0"/>
              </a:rPr>
              <a:t>2- Restaurant, lunch, pizza, kebab, café</a:t>
            </a:r>
            <a:endParaRPr lang="en-US" sz="2400">
              <a:latin typeface="Century Schoolbook"/>
              <a:cs typeface="Arial" charset="0"/>
            </a:endParaRPr>
          </a:p>
        </p:txBody>
      </p:sp>
      <p:sp>
        <p:nvSpPr>
          <p:cNvPr id="159747" name="TextBox 4"/>
          <p:cNvSpPr txBox="1">
            <a:spLocks noChangeArrowheads="1"/>
          </p:cNvSpPr>
          <p:nvPr/>
        </p:nvSpPr>
        <p:spPr bwMode="auto">
          <a:xfrm>
            <a:off x="838200" y="1371600"/>
            <a:ext cx="3894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entury Schoolbook"/>
              </a:rPr>
              <a:t>Two very similar services:</a:t>
            </a:r>
            <a:endParaRPr lang="fi-FI" sz="2400">
              <a:latin typeface="Century Schoolbook"/>
            </a:endParaRPr>
          </a:p>
        </p:txBody>
      </p:sp>
      <p:sp>
        <p:nvSpPr>
          <p:cNvPr id="159748" name="TextBox 5"/>
          <p:cNvSpPr txBox="1">
            <a:spLocks noChangeArrowheads="1"/>
          </p:cNvSpPr>
          <p:nvPr/>
        </p:nvSpPr>
        <p:spPr bwMode="auto">
          <a:xfrm>
            <a:off x="1295400" y="3917950"/>
            <a:ext cx="6858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en-US" sz="2400">
                <a:latin typeface="Century Schoolbook"/>
              </a:rPr>
              <a:t>Min:              0.03 (between drive-in and pizza)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362200" y="4114800"/>
            <a:ext cx="609600" cy="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3833</TotalTime>
  <Words>629</Words>
  <Application>Microsoft Office PowerPoint</Application>
  <PresentationFormat>On-screen Show (4:3)</PresentationFormat>
  <Paragraphs>293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7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5" baseType="lpstr">
      <vt:lpstr>Century Schoolbook</vt:lpstr>
      <vt:lpstr>Arial</vt:lpstr>
      <vt:lpstr>Wingdings</vt:lpstr>
      <vt:lpstr>Wingdings 2</vt:lpstr>
      <vt:lpstr>Calibri</vt:lpstr>
      <vt:lpstr>Times New Roman</vt:lpstr>
      <vt:lpstr>Garamond</vt:lpstr>
      <vt:lpstr>Oriel</vt:lpstr>
      <vt:lpstr>Oriel</vt:lpstr>
      <vt:lpstr>Oriel</vt:lpstr>
      <vt:lpstr>Oriel</vt:lpstr>
      <vt:lpstr>Oriel</vt:lpstr>
      <vt:lpstr>Oriel</vt:lpstr>
      <vt:lpstr>Oriel</vt:lpstr>
      <vt:lpstr>Kaava</vt:lpstr>
      <vt:lpstr>MATCHING SIMILARITY FOR KEYWORD-BASED CLUSTERING</vt:lpstr>
      <vt:lpstr>KEYWORD-BASED CLUSTERING</vt:lpstr>
      <vt:lpstr>SIMILARITY BETWEEN WORD GROUPS</vt:lpstr>
      <vt:lpstr>SIMILARITY OF WORDS</vt:lpstr>
      <vt:lpstr>WU &amp; PALMER</vt:lpstr>
      <vt:lpstr>SIMILARITY BETWEEN WORD GROUPS</vt:lpstr>
      <vt:lpstr>ISSUES OF TRADITIONAL MEASURES</vt:lpstr>
      <vt:lpstr>ISSUES OF TRADITIONAL MEASURES</vt:lpstr>
      <vt:lpstr>ISSUES OF TRADITIONAL MEASURES</vt:lpstr>
      <vt:lpstr>MATCHING SIMILARITY</vt:lpstr>
      <vt:lpstr>MATCHING SIMILARITY</vt:lpstr>
      <vt:lpstr>EXAMPLES</vt:lpstr>
      <vt:lpstr>EXPERIMENTS</vt:lpstr>
      <vt:lpstr>SIMILARITY BETWEEN SERVICES</vt:lpstr>
      <vt:lpstr>SIMILARITY BETWEEN SERVICES</vt:lpstr>
      <vt:lpstr>EVALUATION BASED ON SC CRITERIA</vt:lpstr>
      <vt:lpstr>SC – COMPLETE LINK</vt:lpstr>
      <vt:lpstr>SC – AVERAGE LINK</vt:lpstr>
      <vt:lpstr>THE SIZES OF THE FOUR LARGEST CLUSTERS </vt:lpstr>
      <vt:lpstr>CONCLUSION AND FUTURE 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Query Expansion</dc:title>
  <dc:creator>Mohammad Rezaei</dc:creator>
  <cp:lastModifiedBy>franti</cp:lastModifiedBy>
  <cp:revision>425</cp:revision>
  <dcterms:created xsi:type="dcterms:W3CDTF">2006-08-16T00:00:00Z</dcterms:created>
  <dcterms:modified xsi:type="dcterms:W3CDTF">2014-04-29T10:08:30Z</dcterms:modified>
</cp:coreProperties>
</file>